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73" r:id="rId3"/>
    <p:sldId id="264" r:id="rId4"/>
    <p:sldId id="263" r:id="rId5"/>
    <p:sldId id="261" r:id="rId6"/>
    <p:sldId id="265" r:id="rId7"/>
    <p:sldId id="266" r:id="rId8"/>
    <p:sldId id="258" r:id="rId9"/>
    <p:sldId id="259" r:id="rId10"/>
    <p:sldId id="268" r:id="rId11"/>
    <p:sldId id="271" r:id="rId12"/>
    <p:sldId id="257" r:id="rId13"/>
    <p:sldId id="269" r:id="rId14"/>
    <p:sldId id="275" r:id="rId15"/>
    <p:sldId id="260" r:id="rId16"/>
    <p:sldId id="272" r:id="rId17"/>
    <p:sldId id="262" r:id="rId18"/>
    <p:sldId id="274" r:id="rId19"/>
    <p:sldId id="267" r:id="rId20"/>
    <p:sldId id="276" r:id="rId21"/>
    <p:sldId id="277"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E6BF27-1BD5-4500-89A0-C9516B52C1A5}" v="40" dt="2022-04-05T10:16:27.8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da-DK"/>
              <a:t>Klik for at redigere titeltypografien i masteren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5/23/2023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5/23/2023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da-DK"/>
              <a:t>Klik for at redigere titeltypografien i masteren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7" name="Date Placeholder 6"/>
          <p:cNvSpPr>
            <a:spLocks noGrp="1"/>
          </p:cNvSpPr>
          <p:nvPr>
            <p:ph type="dt" sz="half" idx="10"/>
          </p:nvPr>
        </p:nvSpPr>
        <p:spPr/>
        <p:txBody>
          <a:bodyPr/>
          <a:lstStyle/>
          <a:p>
            <a:fld id="{1160EA64-D806-43AC-9DF2-F8C432F32B4C}" type="datetimeFigureOut">
              <a:rPr lang="en-US" dirty="0"/>
              <a:t>5/23/2023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5/23/2023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Content Placeholder 3"/>
          <p:cNvSpPr>
            <a:spLocks noGrp="1"/>
          </p:cNvSpPr>
          <p:nvPr>
            <p:ph sz="half" idx="2"/>
          </p:nvPr>
        </p:nvSpPr>
        <p:spPr>
          <a:xfrm>
            <a:off x="1583436" y="3143250"/>
            <a:ext cx="4270248" cy="259677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7" name="Date Placeholder 6"/>
          <p:cNvSpPr>
            <a:spLocks noGrp="1"/>
          </p:cNvSpPr>
          <p:nvPr>
            <p:ph type="dt" sz="half" idx="10"/>
          </p:nvPr>
        </p:nvSpPr>
        <p:spPr/>
        <p:txBody>
          <a:bodyPr/>
          <a:lstStyle/>
          <a:p>
            <a:fld id="{4F7D4976-E339-4826-83B7-FBD03F55ECF8}" type="datetimeFigureOut">
              <a:rPr lang="en-US" dirty="0"/>
              <a:t>5/23/2023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da-DK"/>
              <a:t>Klik for at redigere titeltypografien i masteren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5/23/2023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5/23/2023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da-DK"/>
              <a:t>Klik for at redigere titeltypografien i masteren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9" name="Date Placeholder 8"/>
          <p:cNvSpPr>
            <a:spLocks noGrp="1"/>
          </p:cNvSpPr>
          <p:nvPr>
            <p:ph type="dt" sz="half" idx="10"/>
          </p:nvPr>
        </p:nvSpPr>
        <p:spPr/>
        <p:txBody>
          <a:bodyPr/>
          <a:lstStyle/>
          <a:p>
            <a:fld id="{D1BE4249-C0D0-4B06-8692-E8BB871AF643}" type="datetimeFigureOut">
              <a:rPr lang="en-US" dirty="0"/>
              <a:t>5/23/2023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a-DK"/>
              <a:t>Klik på ikonet for at tilføje et billede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5/23/2023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5/23/2023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politi.dk/straffeattest/bestil-boerneattest" TargetMode="External"/><Relationship Id="rId2" Type="http://schemas.openxmlformats.org/officeDocument/2006/relationships/hyperlink" Target="http://www.aktivigreve.d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aktivigreve.dk/side.asp?wkid=greve&amp;side=1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aktivigreve.dk/design/greve/Vejledninger/Guide%20til%20upload%20af%20regnskab.pdf" TargetMode="External"/><Relationship Id="rId2" Type="http://schemas.openxmlformats.org/officeDocument/2006/relationships/hyperlink" Target="http://www.aktivigreve.dk/"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aktivigreve.dk/design/greve/Puljerne/Fritidspuljen%202021%20-%20Orienteringsmateriale%20omkring%20ans%C3%B8gninger%20og%20kriterier.pdf" TargetMode="External"/><Relationship Id="rId2" Type="http://schemas.openxmlformats.org/officeDocument/2006/relationships/hyperlink" Target="../../Puljer,%20fonde%20&amp;%20partnerskaber/Idr&#230;tspuljen/Revision%20af%20Idr&#230;tspuljen%202022/Endelig%20revision/Retningslinjer%20for%20tildeling%20fra%20idr&#230;tspuljen%20til%20udviklingsinitiativer%20og%20materialer.docx" TargetMode="External"/><Relationship Id="rId1" Type="http://schemas.openxmlformats.org/officeDocument/2006/relationships/slideLayout" Target="../slideLayouts/slideLayout2.xml"/><Relationship Id="rId5" Type="http://schemas.openxmlformats.org/officeDocument/2006/relationships/hyperlink" Target="https://ifs-greve.dk/kontakt.html" TargetMode="External"/><Relationship Id="rId4" Type="http://schemas.openxmlformats.org/officeDocument/2006/relationships/hyperlink" Target="http://www.aktivigreve.dk/"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ifs-greve.dk/kontakt.html" TargetMode="External"/><Relationship Id="rId2" Type="http://schemas.openxmlformats.org/officeDocument/2006/relationships/hyperlink" Target="http://www.aktivigreve.d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aktivigreve.d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fs-greve.dk/st%C3%B8tte%20&amp;%20r%C3%A5dgivning/opret-ny-forening-i-greve-kommune.html" TargetMode="External"/><Relationship Id="rId2" Type="http://schemas.openxmlformats.org/officeDocument/2006/relationships/hyperlink" Target="https://www.aktivigreve.dk/side.asp?wkid=greve&amp;side=29" TargetMode="External"/><Relationship Id="rId1" Type="http://schemas.openxmlformats.org/officeDocument/2006/relationships/slideLayout" Target="../slideLayouts/slideLayout2.xml"/><Relationship Id="rId4" Type="http://schemas.openxmlformats.org/officeDocument/2006/relationships/hyperlink" Target="https://ifs-greve.dk/kontakt.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dgi.dk/foreningsledelse/viden-vaerktoejer/oekonomi-indtjening/puljer-fonde-og-indsamlinger/puljer-og-fond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edlemstal.d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aktivigreve.dk/design/greve/253_2020_13716_Greveordning_2020___KFU_godkendt.pdf" TargetMode="External"/><Relationship Id="rId2" Type="http://schemas.openxmlformats.org/officeDocument/2006/relationships/hyperlink" Target="https://www.aktivigreve.dk/design/greve/Lokaletilskud/Lokaletilskud%20vejledning.pdf" TargetMode="External"/><Relationship Id="rId1" Type="http://schemas.openxmlformats.org/officeDocument/2006/relationships/slideLayout" Target="../slideLayouts/slideLayout2.xml"/><Relationship Id="rId4" Type="http://schemas.openxmlformats.org/officeDocument/2006/relationships/hyperlink" Target="http://www.aktivigreve.dk/"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www.aktivigreve.d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aktivigreve.dk/design/greve/Puljerne/Idr%C3%A6tspuljen%202021%20-%20Orienteringsmateriale%20omkring%20ans%C3%B8gninger%20og%20kriterier.pdf" TargetMode="External"/><Relationship Id="rId2" Type="http://schemas.openxmlformats.org/officeDocument/2006/relationships/hyperlink" Target="https://aktivigreve.dk/side.asp?wkid=greve&amp;side=16"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fs-greve.dk/kontakt.html" TargetMode="External"/><Relationship Id="rId2" Type="http://schemas.openxmlformats.org/officeDocument/2006/relationships/hyperlink" Target="http://www.aktivigreve.dk/"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66E312-53B0-42D6-881B-E58A3936A72B}"/>
              </a:ext>
            </a:extLst>
          </p:cNvPr>
          <p:cNvSpPr>
            <a:spLocks noGrp="1"/>
          </p:cNvSpPr>
          <p:nvPr>
            <p:ph type="ctrTitle"/>
          </p:nvPr>
        </p:nvSpPr>
        <p:spPr/>
        <p:txBody>
          <a:bodyPr/>
          <a:lstStyle/>
          <a:p>
            <a:r>
              <a:rPr lang="da-DK" dirty="0"/>
              <a:t>Foreningsguiden </a:t>
            </a:r>
          </a:p>
        </p:txBody>
      </p:sp>
      <p:sp>
        <p:nvSpPr>
          <p:cNvPr id="3" name="Undertitel 2">
            <a:extLst>
              <a:ext uri="{FF2B5EF4-FFF2-40B4-BE49-F238E27FC236}">
                <a16:creationId xmlns:a16="http://schemas.microsoft.com/office/drawing/2014/main" id="{71A10B4B-B9CE-4215-8B3D-856CF08C4174}"/>
              </a:ext>
            </a:extLst>
          </p:cNvPr>
          <p:cNvSpPr>
            <a:spLocks noGrp="1"/>
          </p:cNvSpPr>
          <p:nvPr>
            <p:ph type="subTitle" idx="1"/>
          </p:nvPr>
        </p:nvSpPr>
        <p:spPr>
          <a:xfrm>
            <a:off x="1343025" y="4273709"/>
            <a:ext cx="9705975" cy="1239894"/>
          </a:xfrm>
        </p:spPr>
        <p:txBody>
          <a:bodyPr>
            <a:normAutofit/>
          </a:bodyPr>
          <a:lstStyle/>
          <a:p>
            <a:r>
              <a:rPr lang="da-DK" sz="2800" dirty="0">
                <a:solidFill>
                  <a:schemeClr val="bg1"/>
                </a:solidFill>
              </a:rPr>
              <a:t>En håndbog for ledere og bestyrelser i frivillige foreninger i Greve</a:t>
            </a:r>
          </a:p>
        </p:txBody>
      </p:sp>
      <p:pic>
        <p:nvPicPr>
          <p:cNvPr id="5" name="Billede 4">
            <a:extLst>
              <a:ext uri="{FF2B5EF4-FFF2-40B4-BE49-F238E27FC236}">
                <a16:creationId xmlns:a16="http://schemas.microsoft.com/office/drawing/2014/main" id="{D716A6BC-26E2-49BA-810F-B531E3F4FBCC}"/>
              </a:ext>
            </a:extLst>
          </p:cNvPr>
          <p:cNvPicPr>
            <a:picLocks noChangeAspect="1"/>
          </p:cNvPicPr>
          <p:nvPr/>
        </p:nvPicPr>
        <p:blipFill>
          <a:blip r:embed="rId2"/>
          <a:stretch>
            <a:fillRect/>
          </a:stretch>
        </p:blipFill>
        <p:spPr>
          <a:xfrm>
            <a:off x="10580896" y="5485409"/>
            <a:ext cx="1356134" cy="1239894"/>
          </a:xfrm>
          <a:prstGeom prst="rect">
            <a:avLst/>
          </a:prstGeom>
        </p:spPr>
      </p:pic>
    </p:spTree>
    <p:extLst>
      <p:ext uri="{BB962C8B-B14F-4D97-AF65-F5344CB8AC3E}">
        <p14:creationId xmlns:p14="http://schemas.microsoft.com/office/powerpoint/2010/main" val="37331955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5C2409-5F60-4EC1-936A-1490DEA63070}"/>
              </a:ext>
            </a:extLst>
          </p:cNvPr>
          <p:cNvSpPr>
            <a:spLocks noGrp="1"/>
          </p:cNvSpPr>
          <p:nvPr>
            <p:ph type="title"/>
          </p:nvPr>
        </p:nvSpPr>
        <p:spPr/>
        <p:txBody>
          <a:bodyPr/>
          <a:lstStyle/>
          <a:p>
            <a:r>
              <a:rPr lang="da-DK" dirty="0"/>
              <a:t>Børneattester</a:t>
            </a:r>
          </a:p>
        </p:txBody>
      </p:sp>
      <p:sp>
        <p:nvSpPr>
          <p:cNvPr id="3" name="Pladsholder til indhold 2">
            <a:extLst>
              <a:ext uri="{FF2B5EF4-FFF2-40B4-BE49-F238E27FC236}">
                <a16:creationId xmlns:a16="http://schemas.microsoft.com/office/drawing/2014/main" id="{523307F9-1C54-4CEE-B518-59BD1158C5A3}"/>
              </a:ext>
            </a:extLst>
          </p:cNvPr>
          <p:cNvSpPr>
            <a:spLocks noGrp="1"/>
          </p:cNvSpPr>
          <p:nvPr>
            <p:ph idx="1"/>
          </p:nvPr>
        </p:nvSpPr>
        <p:spPr/>
        <p:txBody>
          <a:bodyPr>
            <a:normAutofit/>
          </a:bodyPr>
          <a:lstStyle/>
          <a:p>
            <a:r>
              <a:rPr lang="da-DK" dirty="0"/>
              <a:t>Det er et krav at jeres forening hvert år indhenter børneattester på alle frivillige og ansatte, som har direkte kontakt med børn og unge under 15 år. </a:t>
            </a:r>
          </a:p>
          <a:p>
            <a:r>
              <a:rPr lang="da-DK" dirty="0"/>
              <a:t>For at opnå kommunalt tilskud, skal din forening hvert år afgive en erklæring herom via sin profil på </a:t>
            </a:r>
            <a:r>
              <a:rPr lang="da-DK" dirty="0">
                <a:hlinkClick r:id="rId2"/>
              </a:rPr>
              <a:t>www.aktivigreve.dk</a:t>
            </a:r>
            <a:r>
              <a:rPr lang="da-DK" dirty="0"/>
              <a:t> </a:t>
            </a:r>
          </a:p>
          <a:p>
            <a:pPr lvl="1"/>
            <a:r>
              <a:rPr lang="da-DK" dirty="0"/>
              <a:t>Under jeres profil skal I klikke ”rediger oplysninger” og nederst på siden sætte flueben i boksen ”Erklæring om børneattest”.</a:t>
            </a:r>
          </a:p>
          <a:p>
            <a:pPr lvl="1"/>
            <a:r>
              <a:rPr lang="da-DK" dirty="0"/>
              <a:t>OBS! Dette gælder også hvis I ikke har børn og unge i jeres forening. </a:t>
            </a:r>
          </a:p>
          <a:p>
            <a:r>
              <a:rPr lang="da-DK" dirty="0"/>
              <a:t>Børneattester indhentes på </a:t>
            </a:r>
            <a:r>
              <a:rPr lang="da-DK" dirty="0">
                <a:hlinkClick r:id="rId3"/>
              </a:rPr>
              <a:t>politiets hjemmeside </a:t>
            </a:r>
            <a:r>
              <a:rPr lang="da-DK" dirty="0"/>
              <a:t>vha. foreningens NemID. </a:t>
            </a:r>
          </a:p>
        </p:txBody>
      </p:sp>
    </p:spTree>
    <p:extLst>
      <p:ext uri="{BB962C8B-B14F-4D97-AF65-F5344CB8AC3E}">
        <p14:creationId xmlns:p14="http://schemas.microsoft.com/office/powerpoint/2010/main" val="2023219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40AA0F7-06CF-4219-A6D1-1F7E4B821042}"/>
              </a:ext>
            </a:extLst>
          </p:cNvPr>
          <p:cNvSpPr>
            <a:spLocks noGrp="1"/>
          </p:cNvSpPr>
          <p:nvPr>
            <p:ph type="title"/>
          </p:nvPr>
        </p:nvSpPr>
        <p:spPr/>
        <p:txBody>
          <a:bodyPr/>
          <a:lstStyle/>
          <a:p>
            <a:r>
              <a:rPr lang="da-DK" dirty="0"/>
              <a:t>§18-tilskud</a:t>
            </a:r>
          </a:p>
        </p:txBody>
      </p:sp>
      <p:sp>
        <p:nvSpPr>
          <p:cNvPr id="3" name="Pladsholder til indhold 2">
            <a:extLst>
              <a:ext uri="{FF2B5EF4-FFF2-40B4-BE49-F238E27FC236}">
                <a16:creationId xmlns:a16="http://schemas.microsoft.com/office/drawing/2014/main" id="{15F49B73-9733-48C3-91A3-1BB81CF2D76B}"/>
              </a:ext>
            </a:extLst>
          </p:cNvPr>
          <p:cNvSpPr>
            <a:spLocks noGrp="1"/>
          </p:cNvSpPr>
          <p:nvPr>
            <p:ph idx="1"/>
          </p:nvPr>
        </p:nvSpPr>
        <p:spPr>
          <a:xfrm>
            <a:off x="2231136" y="2638044"/>
            <a:ext cx="7729728" cy="3255264"/>
          </a:xfrm>
        </p:spPr>
        <p:txBody>
          <a:bodyPr>
            <a:normAutofit lnSpcReduction="10000"/>
          </a:bodyPr>
          <a:lstStyle/>
          <a:p>
            <a:r>
              <a:rPr lang="da-DK" dirty="0"/>
              <a:t>Frivillige organisationer og foreninger kan søge tilskud til frivilligt socialt arbejde som fx telefonrådgivning, ledsagerordning, selvhjælpsgrupper, sociale caféer og aktiviteter målrettet udsatte borgere. </a:t>
            </a:r>
          </a:p>
          <a:p>
            <a:r>
              <a:rPr lang="da-DK" dirty="0"/>
              <a:t>Det prioriteres at aktiviteterne er målrettet borgere i Greve Kommune, og at de er åbne og almindeligt tilgængelige. </a:t>
            </a:r>
          </a:p>
          <a:p>
            <a:r>
              <a:rPr lang="da-DK" dirty="0"/>
              <a:t>Læs nærmere om de konkrete retningslinjer og søg tilskud via </a:t>
            </a:r>
            <a:r>
              <a:rPr lang="da-DK" dirty="0">
                <a:hlinkClick r:id="rId2"/>
              </a:rPr>
              <a:t>aktivigreve.dk</a:t>
            </a:r>
            <a:endParaRPr lang="da-DK" dirty="0"/>
          </a:p>
          <a:p>
            <a:r>
              <a:rPr lang="da-DK" u="sng" dirty="0"/>
              <a:t>Vigtige datoer:</a:t>
            </a:r>
          </a:p>
          <a:p>
            <a:pPr lvl="1"/>
            <a:r>
              <a:rPr lang="da-DK" dirty="0"/>
              <a:t>Ansøgningsfristen er 13. oktober 2023 kl. 12.00</a:t>
            </a:r>
          </a:p>
          <a:p>
            <a:pPr lvl="1"/>
            <a:r>
              <a:rPr lang="da-DK" dirty="0"/>
              <a:t>Ansøgningerne behandles af Social-, Sundheds- og –Psykiatriudvalget, som efterfølgende giver ansøgerne skriftlig besked.</a:t>
            </a:r>
          </a:p>
        </p:txBody>
      </p:sp>
    </p:spTree>
    <p:extLst>
      <p:ext uri="{BB962C8B-B14F-4D97-AF65-F5344CB8AC3E}">
        <p14:creationId xmlns:p14="http://schemas.microsoft.com/office/powerpoint/2010/main" val="36387500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9D2EE8-7B27-42DE-A496-2E598273D6FB}"/>
              </a:ext>
            </a:extLst>
          </p:cNvPr>
          <p:cNvSpPr>
            <a:spLocks noGrp="1"/>
          </p:cNvSpPr>
          <p:nvPr>
            <p:ph type="title"/>
          </p:nvPr>
        </p:nvSpPr>
        <p:spPr>
          <a:xfrm>
            <a:off x="2231136" y="936117"/>
            <a:ext cx="7729728" cy="1188720"/>
          </a:xfrm>
        </p:spPr>
        <p:txBody>
          <a:bodyPr/>
          <a:lstStyle/>
          <a:p>
            <a:r>
              <a:rPr lang="da-DK" dirty="0"/>
              <a:t>Regnskab</a:t>
            </a:r>
          </a:p>
        </p:txBody>
      </p:sp>
      <p:sp>
        <p:nvSpPr>
          <p:cNvPr id="3" name="Pladsholder til indhold 2">
            <a:extLst>
              <a:ext uri="{FF2B5EF4-FFF2-40B4-BE49-F238E27FC236}">
                <a16:creationId xmlns:a16="http://schemas.microsoft.com/office/drawing/2014/main" id="{E274F94B-ABA3-4A2A-A9D0-01BCA43B65DD}"/>
              </a:ext>
            </a:extLst>
          </p:cNvPr>
          <p:cNvSpPr>
            <a:spLocks noGrp="1" noRot="1" noMove="1" noResize="1" noEditPoints="1" noAdjustHandles="1" noChangeArrowheads="1" noChangeShapeType="1"/>
          </p:cNvSpPr>
          <p:nvPr>
            <p:ph idx="1"/>
          </p:nvPr>
        </p:nvSpPr>
        <p:spPr>
          <a:xfrm>
            <a:off x="2231136" y="2638044"/>
            <a:ext cx="7729728" cy="3477006"/>
          </a:xfrm>
        </p:spPr>
        <p:txBody>
          <a:bodyPr>
            <a:normAutofit/>
          </a:bodyPr>
          <a:lstStyle/>
          <a:p>
            <a:r>
              <a:rPr lang="da-DK" dirty="0"/>
              <a:t>Hvis din forening modtager kommunale tilskud skal I indberette jeres regnskab via </a:t>
            </a:r>
            <a:r>
              <a:rPr lang="da-DK" dirty="0">
                <a:hlinkClick r:id="rId2"/>
              </a:rPr>
              <a:t>www.aktivigreve.dk</a:t>
            </a:r>
            <a:r>
              <a:rPr lang="da-DK" dirty="0"/>
              <a:t>. </a:t>
            </a:r>
          </a:p>
          <a:p>
            <a:r>
              <a:rPr lang="da-DK" dirty="0"/>
              <a:t>Det er frivilligt, hvorvidt det fulde foreningsregnskab uploades eller blot et tilskudsregnskab. Læs nærmere i </a:t>
            </a:r>
            <a:r>
              <a:rPr lang="da-DK" dirty="0">
                <a:solidFill>
                  <a:srgbClr val="FF0000"/>
                </a:solidFill>
                <a:hlinkClick r:id="rId3"/>
              </a:rPr>
              <a:t>guiden til upload af regnskab</a:t>
            </a:r>
            <a:r>
              <a:rPr lang="da-DK" dirty="0">
                <a:solidFill>
                  <a:schemeClr val="tx1"/>
                </a:solidFill>
              </a:rPr>
              <a:t>.</a:t>
            </a:r>
          </a:p>
          <a:p>
            <a:r>
              <a:rPr lang="da-DK" dirty="0"/>
              <a:t>Bemærk at </a:t>
            </a:r>
            <a:r>
              <a:rPr lang="da-DK" u="sng" dirty="0"/>
              <a:t>nye</a:t>
            </a:r>
            <a:r>
              <a:rPr lang="da-DK" dirty="0"/>
              <a:t> folkeoplysende foreninger skal indsende </a:t>
            </a:r>
            <a:r>
              <a:rPr lang="da-DK" u="sng" dirty="0"/>
              <a:t>fuldt årsregnskab</a:t>
            </a:r>
            <a:r>
              <a:rPr lang="da-DK" dirty="0"/>
              <a:t> for det første </a:t>
            </a:r>
            <a:r>
              <a:rPr lang="da-DK" dirty="0" err="1"/>
              <a:t>foreningsår</a:t>
            </a:r>
            <a:r>
              <a:rPr lang="da-DK" dirty="0"/>
              <a:t>. </a:t>
            </a:r>
          </a:p>
          <a:p>
            <a:r>
              <a:rPr lang="da-DK" u="sng" dirty="0"/>
              <a:t>Vigtige datoer: </a:t>
            </a:r>
          </a:p>
          <a:p>
            <a:pPr lvl="1"/>
            <a:r>
              <a:rPr lang="da-DK" dirty="0"/>
              <a:t>Deadline for indberetning er d. 31. marts.</a:t>
            </a:r>
          </a:p>
          <a:p>
            <a:endParaRPr lang="da-DK" dirty="0"/>
          </a:p>
        </p:txBody>
      </p:sp>
    </p:spTree>
    <p:extLst>
      <p:ext uri="{BB962C8B-B14F-4D97-AF65-F5344CB8AC3E}">
        <p14:creationId xmlns:p14="http://schemas.microsoft.com/office/powerpoint/2010/main" val="1346707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8B148C-5997-4589-A191-B179F9D660AD}"/>
              </a:ext>
            </a:extLst>
          </p:cNvPr>
          <p:cNvSpPr>
            <a:spLocks noGrp="1"/>
          </p:cNvSpPr>
          <p:nvPr>
            <p:ph type="title"/>
          </p:nvPr>
        </p:nvSpPr>
        <p:spPr/>
        <p:txBody>
          <a:bodyPr/>
          <a:lstStyle/>
          <a:p>
            <a:r>
              <a:rPr lang="da-DK" dirty="0"/>
              <a:t>Idræts- og fritidspuljen</a:t>
            </a:r>
          </a:p>
        </p:txBody>
      </p:sp>
      <p:sp>
        <p:nvSpPr>
          <p:cNvPr id="3" name="Pladsholder til indhold 2">
            <a:extLst>
              <a:ext uri="{FF2B5EF4-FFF2-40B4-BE49-F238E27FC236}">
                <a16:creationId xmlns:a16="http://schemas.microsoft.com/office/drawing/2014/main" id="{60E85162-EA02-4F7E-A772-947E2BACE70C}"/>
              </a:ext>
            </a:extLst>
          </p:cNvPr>
          <p:cNvSpPr>
            <a:spLocks noGrp="1"/>
          </p:cNvSpPr>
          <p:nvPr>
            <p:ph idx="1"/>
          </p:nvPr>
        </p:nvSpPr>
        <p:spPr>
          <a:xfrm>
            <a:off x="2231136" y="2638044"/>
            <a:ext cx="7729728" cy="3965956"/>
          </a:xfrm>
        </p:spPr>
        <p:txBody>
          <a:bodyPr>
            <a:normAutofit fontScale="85000" lnSpcReduction="20000"/>
          </a:bodyPr>
          <a:lstStyle/>
          <a:p>
            <a:r>
              <a:rPr lang="da-DK" sz="2300" dirty="0"/>
              <a:t>I idræts- og fritidspuljen kan foreninger bl.a. søge tilskud til materialer, indsatser under kultur- og fritidspolitikken samt udviklingstiltag. </a:t>
            </a:r>
          </a:p>
          <a:p>
            <a:r>
              <a:rPr lang="da-DK" sz="2300" dirty="0"/>
              <a:t>Idrætspuljen er udelukkende målrettet folkeoplysende foreninger, mens man også har mulighed for at søge fritidspuljen som selvorganiseret gruppe med folkeoplysende aktiviteter. </a:t>
            </a:r>
          </a:p>
          <a:p>
            <a:r>
              <a:rPr lang="da-DK" sz="2300" dirty="0"/>
              <a:t>Læs mere om de konkrete retningslinjer for hhv. </a:t>
            </a:r>
            <a:r>
              <a:rPr lang="da-DK" sz="2300" dirty="0">
                <a:hlinkClick r:id="rId2" action="ppaction://hlinkfile"/>
              </a:rPr>
              <a:t>Idrætspuljen</a:t>
            </a:r>
            <a:r>
              <a:rPr lang="da-DK" sz="2300" dirty="0"/>
              <a:t> og </a:t>
            </a:r>
            <a:r>
              <a:rPr lang="da-DK" sz="2300" dirty="0">
                <a:hlinkClick r:id="rId3"/>
              </a:rPr>
              <a:t>Fritidspuljen</a:t>
            </a:r>
            <a:endParaRPr lang="da-DK" sz="2300" dirty="0"/>
          </a:p>
          <a:p>
            <a:r>
              <a:rPr lang="da-DK" sz="2300" dirty="0"/>
              <a:t>Puljerne søges via foreningslogin på </a:t>
            </a:r>
            <a:r>
              <a:rPr lang="da-DK" sz="2300" dirty="0">
                <a:hlinkClick r:id="rId4"/>
              </a:rPr>
              <a:t>www.aktivigreve.dk</a:t>
            </a:r>
            <a:r>
              <a:rPr lang="da-DK" sz="2300" dirty="0"/>
              <a:t> </a:t>
            </a:r>
          </a:p>
          <a:p>
            <a:r>
              <a:rPr lang="da-DK" sz="2300" dirty="0">
                <a:hlinkClick r:id="rId5"/>
              </a:rPr>
              <a:t>Kontakt IFS </a:t>
            </a:r>
            <a:r>
              <a:rPr lang="da-DK" sz="2300" dirty="0"/>
              <a:t>for vejledning ift. ansøgningsmateriale og –procedure.</a:t>
            </a:r>
          </a:p>
          <a:p>
            <a:r>
              <a:rPr lang="da-DK" sz="2300" u="sng" dirty="0"/>
              <a:t>Vigtige datoer: </a:t>
            </a:r>
          </a:p>
          <a:p>
            <a:pPr lvl="1"/>
            <a:r>
              <a:rPr lang="da-DK" sz="2100" dirty="0"/>
              <a:t>Ansøgningsperiode 15. april – 15. august</a:t>
            </a:r>
          </a:p>
          <a:p>
            <a:pPr lvl="1"/>
            <a:r>
              <a:rPr lang="da-DK" sz="2100" dirty="0"/>
              <a:t>I december udsendes bevillingsbreve. Tilskud udbetales i løbet af januar.</a:t>
            </a:r>
            <a:endParaRPr lang="da-DK" dirty="0"/>
          </a:p>
        </p:txBody>
      </p:sp>
    </p:spTree>
    <p:extLst>
      <p:ext uri="{BB962C8B-B14F-4D97-AF65-F5344CB8AC3E}">
        <p14:creationId xmlns:p14="http://schemas.microsoft.com/office/powerpoint/2010/main" val="1646134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E8B148C-5997-4589-A191-B179F9D660AD}"/>
              </a:ext>
            </a:extLst>
          </p:cNvPr>
          <p:cNvSpPr>
            <a:spLocks noGrp="1"/>
          </p:cNvSpPr>
          <p:nvPr>
            <p:ph type="title"/>
          </p:nvPr>
        </p:nvSpPr>
        <p:spPr/>
        <p:txBody>
          <a:bodyPr/>
          <a:lstStyle/>
          <a:p>
            <a:r>
              <a:rPr lang="da-DK" dirty="0"/>
              <a:t>Tilskud til handicapaktiviteter</a:t>
            </a:r>
          </a:p>
        </p:txBody>
      </p:sp>
      <p:sp>
        <p:nvSpPr>
          <p:cNvPr id="3" name="Pladsholder til indhold 2">
            <a:extLst>
              <a:ext uri="{FF2B5EF4-FFF2-40B4-BE49-F238E27FC236}">
                <a16:creationId xmlns:a16="http://schemas.microsoft.com/office/drawing/2014/main" id="{60E85162-EA02-4F7E-A772-947E2BACE70C}"/>
              </a:ext>
            </a:extLst>
          </p:cNvPr>
          <p:cNvSpPr>
            <a:spLocks noGrp="1"/>
          </p:cNvSpPr>
          <p:nvPr>
            <p:ph idx="1"/>
          </p:nvPr>
        </p:nvSpPr>
        <p:spPr>
          <a:xfrm>
            <a:off x="2231136" y="2638044"/>
            <a:ext cx="7729728" cy="3965956"/>
          </a:xfrm>
        </p:spPr>
        <p:txBody>
          <a:bodyPr>
            <a:normAutofit fontScale="92500" lnSpcReduction="10000"/>
          </a:bodyPr>
          <a:lstStyle/>
          <a:p>
            <a:r>
              <a:rPr lang="da-DK" sz="2300" dirty="0"/>
              <a:t>Alle folkeoplysende foreninger kan ansøge om tilskud til handicapaktiviteter. </a:t>
            </a:r>
          </a:p>
          <a:p>
            <a:pPr marL="0" indent="0">
              <a:buNone/>
            </a:pPr>
            <a:r>
              <a:rPr lang="da-DK" sz="1900" dirty="0"/>
              <a:t>Foreninger kan modtage støtte for 1, 2 eller 3 år ad gangen. </a:t>
            </a:r>
            <a:r>
              <a:rPr lang="da-DK" sz="19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Tilskuddet kan gives til et udviklingstiltag, rekruttering eller fastholdelse af en udsat målgruppe i foreningslivet. Vurderingen af aktiviteten foretages ud fra gældende politik eller vision for Kultur og Fritidsområdet. </a:t>
            </a:r>
            <a:endParaRPr lang="da-DK" sz="1900" dirty="0"/>
          </a:p>
          <a:p>
            <a:r>
              <a:rPr lang="da-DK" sz="2300" dirty="0"/>
              <a:t>Puljen søges via foreningslogin på </a:t>
            </a:r>
            <a:r>
              <a:rPr lang="da-DK" sz="2300" dirty="0">
                <a:hlinkClick r:id="rId2"/>
              </a:rPr>
              <a:t>www.aktivigreve.dk</a:t>
            </a:r>
            <a:r>
              <a:rPr lang="da-DK" sz="2300" dirty="0"/>
              <a:t> </a:t>
            </a:r>
          </a:p>
          <a:p>
            <a:r>
              <a:rPr lang="da-DK" sz="2300" dirty="0">
                <a:hlinkClick r:id="rId3"/>
              </a:rPr>
              <a:t>Kontakt IFS </a:t>
            </a:r>
            <a:r>
              <a:rPr lang="da-DK" sz="2300" dirty="0"/>
              <a:t>for vejledning ift. ansøgningsmateriale og –procedure.</a:t>
            </a:r>
          </a:p>
          <a:p>
            <a:r>
              <a:rPr lang="da-DK" sz="2300" u="sng" dirty="0"/>
              <a:t>Vigtige datoer: </a:t>
            </a:r>
          </a:p>
          <a:p>
            <a:pPr lvl="1"/>
            <a:r>
              <a:rPr lang="da-DK" sz="2100" dirty="0"/>
              <a:t>Ansøgningsperiode 15. januar – 1. marts </a:t>
            </a:r>
          </a:p>
          <a:p>
            <a:pPr lvl="1"/>
            <a:r>
              <a:rPr lang="da-DK" sz="2100" dirty="0"/>
              <a:t>I juni måned udsendes bevillingsbreve og tilskuddet udbetales.</a:t>
            </a:r>
          </a:p>
          <a:p>
            <a:endParaRPr lang="da-DK" dirty="0"/>
          </a:p>
        </p:txBody>
      </p:sp>
    </p:spTree>
    <p:extLst>
      <p:ext uri="{BB962C8B-B14F-4D97-AF65-F5344CB8AC3E}">
        <p14:creationId xmlns:p14="http://schemas.microsoft.com/office/powerpoint/2010/main" val="9600695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9D2EE8-7B27-42DE-A496-2E598273D6FB}"/>
              </a:ext>
            </a:extLst>
          </p:cNvPr>
          <p:cNvSpPr>
            <a:spLocks noGrp="1"/>
          </p:cNvSpPr>
          <p:nvPr>
            <p:ph type="title"/>
          </p:nvPr>
        </p:nvSpPr>
        <p:spPr/>
        <p:txBody>
          <a:bodyPr/>
          <a:lstStyle/>
          <a:p>
            <a:r>
              <a:rPr lang="da-DK" dirty="0"/>
              <a:t>Lokaler - sæsonfordeling</a:t>
            </a:r>
          </a:p>
        </p:txBody>
      </p:sp>
      <p:sp>
        <p:nvSpPr>
          <p:cNvPr id="3" name="Pladsholder til indhold 2">
            <a:extLst>
              <a:ext uri="{FF2B5EF4-FFF2-40B4-BE49-F238E27FC236}">
                <a16:creationId xmlns:a16="http://schemas.microsoft.com/office/drawing/2014/main" id="{E274F94B-ABA3-4A2A-A9D0-01BCA43B65DD}"/>
              </a:ext>
            </a:extLst>
          </p:cNvPr>
          <p:cNvSpPr>
            <a:spLocks noGrp="1"/>
          </p:cNvSpPr>
          <p:nvPr>
            <p:ph idx="1"/>
          </p:nvPr>
        </p:nvSpPr>
        <p:spPr>
          <a:xfrm>
            <a:off x="2231136" y="2638044"/>
            <a:ext cx="7729728" cy="3347120"/>
          </a:xfrm>
        </p:spPr>
        <p:txBody>
          <a:bodyPr>
            <a:normAutofit/>
          </a:bodyPr>
          <a:lstStyle/>
          <a:p>
            <a:pPr marL="0" indent="0">
              <a:buNone/>
            </a:pPr>
            <a:r>
              <a:rPr lang="da-DK" dirty="0"/>
              <a:t>Fordeling af lokaler</a:t>
            </a:r>
          </a:p>
          <a:p>
            <a:r>
              <a:rPr lang="da-DK" dirty="0"/>
              <a:t>Hvert 2. år (lige år) godkender Lokalefordelingsudvalget sæsonfordelingen for alle kommunale lokaler og udendørs anlæg. </a:t>
            </a:r>
            <a:endParaRPr lang="da-DK" dirty="0">
              <a:solidFill>
                <a:srgbClr val="FF0000"/>
              </a:solidFill>
            </a:endParaRPr>
          </a:p>
          <a:p>
            <a:r>
              <a:rPr lang="da-DK" dirty="0"/>
              <a:t>En sæson betragtes som værende fra august samme år til og med udgangen af skolesommerferien året efter.</a:t>
            </a:r>
          </a:p>
          <a:p>
            <a:r>
              <a:rPr lang="da-DK" dirty="0">
                <a:solidFill>
                  <a:schemeClr val="tx1"/>
                </a:solidFill>
              </a:rPr>
              <a:t>Ansøgning til sæsonfordeling sker mellem 1. – 31. januar via kommunens bookingsystem.</a:t>
            </a:r>
          </a:p>
          <a:p>
            <a:pPr marL="0" indent="0">
              <a:buNone/>
            </a:pPr>
            <a:br>
              <a:rPr lang="da-DK" dirty="0">
                <a:solidFill>
                  <a:schemeClr val="tx1"/>
                </a:solidFill>
              </a:rPr>
            </a:br>
            <a:r>
              <a:rPr lang="da-DK" dirty="0">
                <a:solidFill>
                  <a:schemeClr val="tx1"/>
                </a:solidFill>
              </a:rPr>
              <a:t>I mellemliggende år </a:t>
            </a:r>
            <a:r>
              <a:rPr lang="da-DK" dirty="0"/>
              <a:t>skal alle genansøge deres tider for at bekræfte forsat brug.</a:t>
            </a:r>
          </a:p>
        </p:txBody>
      </p:sp>
    </p:spTree>
    <p:extLst>
      <p:ext uri="{BB962C8B-B14F-4D97-AF65-F5344CB8AC3E}">
        <p14:creationId xmlns:p14="http://schemas.microsoft.com/office/powerpoint/2010/main" val="4165786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A9C682-9278-4EA3-8749-13A8590C434A}"/>
              </a:ext>
            </a:extLst>
          </p:cNvPr>
          <p:cNvSpPr>
            <a:spLocks noGrp="1"/>
          </p:cNvSpPr>
          <p:nvPr>
            <p:ph type="title"/>
          </p:nvPr>
        </p:nvSpPr>
        <p:spPr/>
        <p:txBody>
          <a:bodyPr/>
          <a:lstStyle/>
          <a:p>
            <a:r>
              <a:rPr lang="da-DK" dirty="0"/>
              <a:t>Lokaler</a:t>
            </a:r>
          </a:p>
        </p:txBody>
      </p:sp>
      <p:sp>
        <p:nvSpPr>
          <p:cNvPr id="3" name="Pladsholder til indhold 2">
            <a:extLst>
              <a:ext uri="{FF2B5EF4-FFF2-40B4-BE49-F238E27FC236}">
                <a16:creationId xmlns:a16="http://schemas.microsoft.com/office/drawing/2014/main" id="{F38899AD-B7B1-4860-9189-E2F63F3B6068}"/>
              </a:ext>
            </a:extLst>
          </p:cNvPr>
          <p:cNvSpPr>
            <a:spLocks noGrp="1"/>
          </p:cNvSpPr>
          <p:nvPr>
            <p:ph idx="1"/>
          </p:nvPr>
        </p:nvSpPr>
        <p:spPr>
          <a:xfrm>
            <a:off x="2231136" y="2638044"/>
            <a:ext cx="7729728" cy="3255264"/>
          </a:xfrm>
        </p:spPr>
        <p:txBody>
          <a:bodyPr>
            <a:normAutofit fontScale="85000" lnSpcReduction="20000"/>
          </a:bodyPr>
          <a:lstStyle/>
          <a:p>
            <a:pPr marL="0" indent="0">
              <a:buNone/>
            </a:pPr>
            <a:r>
              <a:rPr lang="da-DK" sz="2100" dirty="0"/>
              <a:t>Aflysning af tildelt tid</a:t>
            </a:r>
          </a:p>
          <a:p>
            <a:r>
              <a:rPr lang="da-DK" sz="2100" dirty="0"/>
              <a:t>Aflysning af tider er vigtigt – hvad enten det er én tid i en sæsonbooking eller en hel sæsonbooking – da det ellers kan få konsekvenser foreningens kommende sæsonbooking.</a:t>
            </a:r>
          </a:p>
          <a:p>
            <a:r>
              <a:rPr lang="da-DK" sz="2100" dirty="0"/>
              <a:t>Aflysning af enkelte tider sker via kommunens bookingsystem på aktivigreve.dk.</a:t>
            </a:r>
          </a:p>
          <a:p>
            <a:endParaRPr lang="da-DK" sz="2100" dirty="0"/>
          </a:p>
          <a:p>
            <a:pPr marL="0" indent="0">
              <a:buNone/>
            </a:pPr>
            <a:r>
              <a:rPr lang="da-DK" sz="2100" u="sng" dirty="0"/>
              <a:t>Vigtige datoer:</a:t>
            </a:r>
          </a:p>
          <a:p>
            <a:r>
              <a:rPr lang="da-DK" sz="2100" dirty="0"/>
              <a:t>Ansøgning af sæsontider fra den 1. – 31. januar via kommunens bookingsystem.</a:t>
            </a:r>
          </a:p>
          <a:p>
            <a:r>
              <a:rPr lang="da-DK" sz="2100" dirty="0"/>
              <a:t>Godkendelse af sæsontider sker i løbet af marts (såfremt der ikke er konflikt).</a:t>
            </a:r>
          </a:p>
          <a:p>
            <a:r>
              <a:rPr lang="da-DK" sz="2100" dirty="0"/>
              <a:t>Aflysning af sæsonbookinger senest d. 1. oktober. </a:t>
            </a:r>
            <a:endParaRPr lang="da-DK" sz="2100" dirty="0">
              <a:solidFill>
                <a:srgbClr val="FF0000"/>
              </a:solidFill>
            </a:endParaRPr>
          </a:p>
          <a:p>
            <a:endParaRPr lang="da-DK" dirty="0"/>
          </a:p>
        </p:txBody>
      </p:sp>
    </p:spTree>
    <p:extLst>
      <p:ext uri="{BB962C8B-B14F-4D97-AF65-F5344CB8AC3E}">
        <p14:creationId xmlns:p14="http://schemas.microsoft.com/office/powerpoint/2010/main" val="8805319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9D2EE8-7B27-42DE-A496-2E598273D6FB}"/>
              </a:ext>
            </a:extLst>
          </p:cNvPr>
          <p:cNvSpPr>
            <a:spLocks noGrp="1"/>
          </p:cNvSpPr>
          <p:nvPr>
            <p:ph type="title"/>
          </p:nvPr>
        </p:nvSpPr>
        <p:spPr/>
        <p:txBody>
          <a:bodyPr/>
          <a:lstStyle/>
          <a:p>
            <a:r>
              <a:rPr lang="da-DK" dirty="0"/>
              <a:t>Særarrangementer </a:t>
            </a:r>
          </a:p>
        </p:txBody>
      </p:sp>
      <p:sp>
        <p:nvSpPr>
          <p:cNvPr id="3" name="Pladsholder til indhold 2">
            <a:extLst>
              <a:ext uri="{FF2B5EF4-FFF2-40B4-BE49-F238E27FC236}">
                <a16:creationId xmlns:a16="http://schemas.microsoft.com/office/drawing/2014/main" id="{E274F94B-ABA3-4A2A-A9D0-01BCA43B65DD}"/>
              </a:ext>
            </a:extLst>
          </p:cNvPr>
          <p:cNvSpPr>
            <a:spLocks noGrp="1"/>
          </p:cNvSpPr>
          <p:nvPr>
            <p:ph idx="1"/>
          </p:nvPr>
        </p:nvSpPr>
        <p:spPr>
          <a:xfrm>
            <a:off x="2231136" y="2638043"/>
            <a:ext cx="7729728" cy="3677031"/>
          </a:xfrm>
        </p:spPr>
        <p:txBody>
          <a:bodyPr>
            <a:normAutofit/>
          </a:bodyPr>
          <a:lstStyle/>
          <a:p>
            <a:r>
              <a:rPr lang="da-DK" dirty="0"/>
              <a:t>Særarrangementer defineres som større enkeltstående arrangementer med mange deltagere og/eller bred publikumsinteresse. Ligeledes defineres officielle turneringskampe og officielle mesterskaber som højt prioriterede særarrangementer.</a:t>
            </a:r>
          </a:p>
          <a:p>
            <a:r>
              <a:rPr lang="da-DK" dirty="0"/>
              <a:t>Særarrangementer har større prioritet end sæsonbookinger og vil dermed aflyse planlagt sæsonaktivitet.</a:t>
            </a:r>
          </a:p>
          <a:p>
            <a:r>
              <a:rPr lang="da-DK" dirty="0"/>
              <a:t>Information om ansøgning annonceres på www.aktivigreve.dk og sendes per mail til alle foreninger og folkeskoler i Greve Kommune. </a:t>
            </a:r>
          </a:p>
          <a:p>
            <a:pPr marL="0" indent="0">
              <a:buNone/>
            </a:pPr>
            <a:endParaRPr lang="da-DK" u="sng" dirty="0"/>
          </a:p>
        </p:txBody>
      </p:sp>
    </p:spTree>
    <p:extLst>
      <p:ext uri="{BB962C8B-B14F-4D97-AF65-F5344CB8AC3E}">
        <p14:creationId xmlns:p14="http://schemas.microsoft.com/office/powerpoint/2010/main" val="15222757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683E95-F634-4678-A534-13A35EA0A73A}"/>
              </a:ext>
            </a:extLst>
          </p:cNvPr>
          <p:cNvSpPr>
            <a:spLocks noGrp="1"/>
          </p:cNvSpPr>
          <p:nvPr>
            <p:ph type="title"/>
          </p:nvPr>
        </p:nvSpPr>
        <p:spPr/>
        <p:txBody>
          <a:bodyPr/>
          <a:lstStyle/>
          <a:p>
            <a:r>
              <a:rPr lang="da-DK" dirty="0"/>
              <a:t>Særarrangementer</a:t>
            </a:r>
          </a:p>
        </p:txBody>
      </p:sp>
      <p:sp>
        <p:nvSpPr>
          <p:cNvPr id="3" name="Pladsholder til indhold 2">
            <a:extLst>
              <a:ext uri="{FF2B5EF4-FFF2-40B4-BE49-F238E27FC236}">
                <a16:creationId xmlns:a16="http://schemas.microsoft.com/office/drawing/2014/main" id="{F9657F7E-7DC1-4BDF-B1FC-1EA4208ACDAA}"/>
              </a:ext>
            </a:extLst>
          </p:cNvPr>
          <p:cNvSpPr>
            <a:spLocks noGrp="1"/>
          </p:cNvSpPr>
          <p:nvPr>
            <p:ph idx="1"/>
          </p:nvPr>
        </p:nvSpPr>
        <p:spPr/>
        <p:txBody>
          <a:bodyPr/>
          <a:lstStyle/>
          <a:p>
            <a:pPr marL="0" indent="0">
              <a:buNone/>
            </a:pPr>
            <a:r>
              <a:rPr lang="da-DK" u="sng" dirty="0"/>
              <a:t>Vigtige datoer</a:t>
            </a:r>
          </a:p>
          <a:p>
            <a:r>
              <a:rPr lang="da-DK" dirty="0"/>
              <a:t>Frist for ansøgning om lokaler til særarrangementer er d.1. april</a:t>
            </a:r>
          </a:p>
          <a:p>
            <a:r>
              <a:rPr lang="da-DK" dirty="0"/>
              <a:t>I løbet af april opdaterer Kultur og Fritid bookingsystemet med særarrangementer, og eventuelle aflysninger af almindelig sæsonbooking vil blive fremsendt per mail.</a:t>
            </a:r>
          </a:p>
          <a:p>
            <a:r>
              <a:rPr lang="da-DK" dirty="0"/>
              <a:t>Hvis en forening aflyser et særarrangement, skal foreningen meddele det med mindst 14 dages varsel til Kultur og Fritid. Misligholdelse af denne forpligtelse koster et gebyr svarende til de faktiske udgifter dog minimum 200 kr. per bestilt time per lokale. Der er et samlet maksimalt gebyr på 20.000 kr. </a:t>
            </a:r>
          </a:p>
          <a:p>
            <a:endParaRPr lang="da-DK" dirty="0"/>
          </a:p>
        </p:txBody>
      </p:sp>
    </p:spTree>
    <p:extLst>
      <p:ext uri="{BB962C8B-B14F-4D97-AF65-F5344CB8AC3E}">
        <p14:creationId xmlns:p14="http://schemas.microsoft.com/office/powerpoint/2010/main" val="26931518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1B8556-DCC9-4882-AA6D-FCB5FB977E59}"/>
              </a:ext>
            </a:extLst>
          </p:cNvPr>
          <p:cNvSpPr>
            <a:spLocks noGrp="1"/>
          </p:cNvSpPr>
          <p:nvPr>
            <p:ph type="title"/>
          </p:nvPr>
        </p:nvSpPr>
        <p:spPr/>
        <p:txBody>
          <a:bodyPr/>
          <a:lstStyle/>
          <a:p>
            <a:r>
              <a:rPr lang="da-DK" dirty="0"/>
              <a:t>Gode råd før sæsonstart</a:t>
            </a:r>
          </a:p>
        </p:txBody>
      </p:sp>
      <p:sp>
        <p:nvSpPr>
          <p:cNvPr id="3" name="Pladsholder til indhold 2">
            <a:extLst>
              <a:ext uri="{FF2B5EF4-FFF2-40B4-BE49-F238E27FC236}">
                <a16:creationId xmlns:a16="http://schemas.microsoft.com/office/drawing/2014/main" id="{507F6B74-0780-477F-8D33-F2C43DBDC313}"/>
              </a:ext>
            </a:extLst>
          </p:cNvPr>
          <p:cNvSpPr>
            <a:spLocks noGrp="1"/>
          </p:cNvSpPr>
          <p:nvPr>
            <p:ph idx="1"/>
          </p:nvPr>
        </p:nvSpPr>
        <p:spPr/>
        <p:txBody>
          <a:bodyPr/>
          <a:lstStyle/>
          <a:p>
            <a:r>
              <a:rPr lang="da-DK" dirty="0"/>
              <a:t>Lav klare aftaler – mundtlige som skriftlige – mellem bestyrelsen og trænere, lærere eller instruktører om forventninger,  opgaver og ansvar. </a:t>
            </a:r>
          </a:p>
          <a:p>
            <a:r>
              <a:rPr lang="da-DK" dirty="0"/>
              <a:t>Opdatér kontaktoplysninger på bestyrelsesmedlemmer, instruktører, holdledere og andre personer med opgaveansvar. </a:t>
            </a:r>
          </a:p>
          <a:p>
            <a:pPr lvl="1"/>
            <a:r>
              <a:rPr lang="da-DK" dirty="0"/>
              <a:t>På foreningens egen hjemmeside</a:t>
            </a:r>
          </a:p>
          <a:p>
            <a:pPr lvl="1"/>
            <a:r>
              <a:rPr lang="da-DK" dirty="0"/>
              <a:t>På </a:t>
            </a:r>
            <a:r>
              <a:rPr lang="da-DK" dirty="0">
                <a:hlinkClick r:id="rId2"/>
              </a:rPr>
              <a:t>www.aktivigreve.dk</a:t>
            </a:r>
            <a:endParaRPr lang="da-DK" dirty="0"/>
          </a:p>
          <a:p>
            <a:r>
              <a:rPr lang="da-DK" dirty="0"/>
              <a:t>Skriv vigtige datoer i kalenderen – både ift. sæsonprogram, events og kommunale deadlines. </a:t>
            </a:r>
          </a:p>
        </p:txBody>
      </p:sp>
    </p:spTree>
    <p:extLst>
      <p:ext uri="{BB962C8B-B14F-4D97-AF65-F5344CB8AC3E}">
        <p14:creationId xmlns:p14="http://schemas.microsoft.com/office/powerpoint/2010/main" val="1720245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20319E-AEE8-481F-868B-7A797C977F94}"/>
              </a:ext>
            </a:extLst>
          </p:cNvPr>
          <p:cNvSpPr>
            <a:spLocks noGrp="1"/>
          </p:cNvSpPr>
          <p:nvPr>
            <p:ph type="title"/>
          </p:nvPr>
        </p:nvSpPr>
        <p:spPr/>
        <p:txBody>
          <a:bodyPr/>
          <a:lstStyle/>
          <a:p>
            <a:r>
              <a:rPr lang="da-DK" dirty="0"/>
              <a:t>ny forening</a:t>
            </a:r>
          </a:p>
        </p:txBody>
      </p:sp>
      <p:sp>
        <p:nvSpPr>
          <p:cNvPr id="3" name="Pladsholder til indhold 2">
            <a:extLst>
              <a:ext uri="{FF2B5EF4-FFF2-40B4-BE49-F238E27FC236}">
                <a16:creationId xmlns:a16="http://schemas.microsoft.com/office/drawing/2014/main" id="{D8E19376-6547-49C0-AAE6-936C8505CA25}"/>
              </a:ext>
            </a:extLst>
          </p:cNvPr>
          <p:cNvSpPr>
            <a:spLocks noGrp="1"/>
          </p:cNvSpPr>
          <p:nvPr>
            <p:ph idx="1"/>
          </p:nvPr>
        </p:nvSpPr>
        <p:spPr/>
        <p:txBody>
          <a:bodyPr>
            <a:normAutofit lnSpcReduction="10000"/>
          </a:bodyPr>
          <a:lstStyle/>
          <a:p>
            <a:r>
              <a:rPr lang="da-DK" dirty="0"/>
              <a:t>Alle kan oprette en frivillig forening via </a:t>
            </a:r>
            <a:r>
              <a:rPr lang="da-DK" dirty="0">
                <a:hlinkClick r:id="rId2"/>
              </a:rPr>
              <a:t>aktivigreve.dk</a:t>
            </a:r>
            <a:endParaRPr lang="da-DK" dirty="0"/>
          </a:p>
          <a:p>
            <a:r>
              <a:rPr lang="da-DK" dirty="0"/>
              <a:t>Som frivillig forening får du mulighed for:</a:t>
            </a:r>
          </a:p>
          <a:p>
            <a:pPr lvl="1"/>
            <a:r>
              <a:rPr lang="da-DK" dirty="0"/>
              <a:t>at ansøge om at låne ledige lokaler</a:t>
            </a:r>
          </a:p>
          <a:p>
            <a:pPr lvl="1"/>
            <a:r>
              <a:rPr lang="da-DK" dirty="0"/>
              <a:t>at ansøge puljer i Greve Kommune, hvis jeres forening har et CVR-nummer</a:t>
            </a:r>
          </a:p>
          <a:p>
            <a:pPr lvl="1"/>
            <a:endParaRPr lang="da-DK" dirty="0"/>
          </a:p>
          <a:p>
            <a:r>
              <a:rPr lang="da-DK" dirty="0"/>
              <a:t>Når I er godkendt som frivillig forening, kan I efterfølgende ansøge om at blive folkeoplysende. </a:t>
            </a:r>
          </a:p>
          <a:p>
            <a:r>
              <a:rPr lang="da-DK" dirty="0"/>
              <a:t>For at blive folkeoplysende skal din forening leve op til en række krav. Læs mere på </a:t>
            </a:r>
            <a:r>
              <a:rPr lang="da-DK" dirty="0">
                <a:hlinkClick r:id="rId3"/>
              </a:rPr>
              <a:t>IFS hjemmeside</a:t>
            </a:r>
            <a:r>
              <a:rPr lang="da-DK" dirty="0"/>
              <a:t> og tag gerne </a:t>
            </a:r>
            <a:r>
              <a:rPr lang="da-DK" dirty="0">
                <a:hlinkClick r:id="rId4"/>
              </a:rPr>
              <a:t>kontakt</a:t>
            </a:r>
            <a:r>
              <a:rPr lang="da-DK" dirty="0"/>
              <a:t> for personlig vejledning.</a:t>
            </a:r>
          </a:p>
          <a:p>
            <a:endParaRPr lang="da-DK" dirty="0"/>
          </a:p>
        </p:txBody>
      </p:sp>
    </p:spTree>
    <p:extLst>
      <p:ext uri="{BB962C8B-B14F-4D97-AF65-F5344CB8AC3E}">
        <p14:creationId xmlns:p14="http://schemas.microsoft.com/office/powerpoint/2010/main" val="24223360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1B8556-DCC9-4882-AA6D-FCB5FB977E59}"/>
              </a:ext>
            </a:extLst>
          </p:cNvPr>
          <p:cNvSpPr>
            <a:spLocks noGrp="1"/>
          </p:cNvSpPr>
          <p:nvPr>
            <p:ph type="title"/>
          </p:nvPr>
        </p:nvSpPr>
        <p:spPr/>
        <p:txBody>
          <a:bodyPr/>
          <a:lstStyle/>
          <a:p>
            <a:r>
              <a:rPr lang="da-DK" dirty="0"/>
              <a:t>Fundraising</a:t>
            </a:r>
          </a:p>
        </p:txBody>
      </p:sp>
      <p:sp>
        <p:nvSpPr>
          <p:cNvPr id="3" name="Pladsholder til indhold 2">
            <a:extLst>
              <a:ext uri="{FF2B5EF4-FFF2-40B4-BE49-F238E27FC236}">
                <a16:creationId xmlns:a16="http://schemas.microsoft.com/office/drawing/2014/main" id="{507F6B74-0780-477F-8D33-F2C43DBDC313}"/>
              </a:ext>
            </a:extLst>
          </p:cNvPr>
          <p:cNvSpPr>
            <a:spLocks noGrp="1"/>
          </p:cNvSpPr>
          <p:nvPr>
            <p:ph idx="1"/>
          </p:nvPr>
        </p:nvSpPr>
        <p:spPr>
          <a:xfrm>
            <a:off x="2231136" y="2479018"/>
            <a:ext cx="7729728" cy="3961539"/>
          </a:xfrm>
        </p:spPr>
        <p:txBody>
          <a:bodyPr>
            <a:normAutofit fontScale="92500" lnSpcReduction="10000"/>
          </a:bodyPr>
          <a:lstStyle/>
          <a:p>
            <a:pPr marL="0" indent="0">
              <a:buNone/>
            </a:pPr>
            <a:r>
              <a:rPr lang="da-DK" dirty="0"/>
              <a:t>Mange foreninger oplever, at økonomien i foreningen ikke rækker langt, når nye initiativer og aktiviteter skal sættes i gang for medlemmerne. Udover de kommunale støttemuligheder, kan der være penge at hente eksternt. </a:t>
            </a:r>
          </a:p>
          <a:p>
            <a:pPr marL="0" indent="0">
              <a:buNone/>
            </a:pPr>
            <a:r>
              <a:rPr lang="da-DK" dirty="0"/>
              <a:t>Fx: DIF/DGI’s puljer, DUF, Nordeafonden, Friluftsrådet, Trygfonden, Lokale- og anlægsfonden, Sparekassen Sjælland, m.fl. </a:t>
            </a:r>
          </a:p>
          <a:p>
            <a:pPr marL="0" indent="0">
              <a:buNone/>
            </a:pPr>
            <a:r>
              <a:rPr lang="da-DK" dirty="0"/>
              <a:t>Der findes mange fonde og støttemuligheder. Fondene har forskellige formål og lægger vægt på forskellige målgrupper og aktiviteter. </a:t>
            </a:r>
          </a:p>
          <a:p>
            <a:pPr marL="0" indent="0">
              <a:buNone/>
            </a:pPr>
            <a:r>
              <a:rPr lang="da-DK" dirty="0"/>
              <a:t>Det er derfor en god idé at søge konkret rådgivning hos Idræts- og Fritidssekretariatet, for at blive klogere på, hvor det er mest hensigtsmæssig at ansøge. Det vigtigste er, at se på om jeres idé/aktivitet passer med det, som fonden giver støtte til. </a:t>
            </a:r>
          </a:p>
          <a:p>
            <a:pPr marL="0" indent="0">
              <a:buNone/>
            </a:pPr>
            <a:r>
              <a:rPr lang="da-DK" dirty="0"/>
              <a:t>Foreningerne er projektejere. IFS er medspiller på jeres idéer og understøtter jer i alle dele af ansøgningsprocessen. </a:t>
            </a:r>
          </a:p>
        </p:txBody>
      </p:sp>
    </p:spTree>
    <p:extLst>
      <p:ext uri="{BB962C8B-B14F-4D97-AF65-F5344CB8AC3E}">
        <p14:creationId xmlns:p14="http://schemas.microsoft.com/office/powerpoint/2010/main" val="3429993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91B8556-DCC9-4882-AA6D-FCB5FB977E59}"/>
              </a:ext>
            </a:extLst>
          </p:cNvPr>
          <p:cNvSpPr>
            <a:spLocks noGrp="1"/>
          </p:cNvSpPr>
          <p:nvPr>
            <p:ph type="title"/>
          </p:nvPr>
        </p:nvSpPr>
        <p:spPr/>
        <p:txBody>
          <a:bodyPr/>
          <a:lstStyle/>
          <a:p>
            <a:r>
              <a:rPr lang="da-DK" dirty="0"/>
              <a:t>Fundraising</a:t>
            </a:r>
          </a:p>
        </p:txBody>
      </p:sp>
      <p:sp>
        <p:nvSpPr>
          <p:cNvPr id="3" name="Pladsholder til indhold 2">
            <a:extLst>
              <a:ext uri="{FF2B5EF4-FFF2-40B4-BE49-F238E27FC236}">
                <a16:creationId xmlns:a16="http://schemas.microsoft.com/office/drawing/2014/main" id="{507F6B74-0780-477F-8D33-F2C43DBDC313}"/>
              </a:ext>
            </a:extLst>
          </p:cNvPr>
          <p:cNvSpPr>
            <a:spLocks noGrp="1"/>
          </p:cNvSpPr>
          <p:nvPr>
            <p:ph idx="1"/>
          </p:nvPr>
        </p:nvSpPr>
        <p:spPr>
          <a:xfrm>
            <a:off x="2231136" y="2451652"/>
            <a:ext cx="7729728" cy="4174435"/>
          </a:xfrm>
        </p:spPr>
        <p:txBody>
          <a:bodyPr>
            <a:normAutofit fontScale="92500" lnSpcReduction="20000"/>
          </a:bodyPr>
          <a:lstStyle/>
          <a:p>
            <a:pPr marL="0" indent="0">
              <a:buNone/>
            </a:pPr>
            <a:r>
              <a:rPr lang="da-DK" u="sng" dirty="0"/>
              <a:t>Gode råd:</a:t>
            </a:r>
          </a:p>
          <a:p>
            <a:pPr marL="342900" indent="-342900">
              <a:buFont typeface="+mj-lt"/>
              <a:buAutoNum type="arabicPeriod"/>
            </a:pPr>
            <a:r>
              <a:rPr lang="da-DK" dirty="0"/>
              <a:t>Tal med Idræts- og Fritidssekretariatet (IFS) om jeres ønsker for fundraising.</a:t>
            </a:r>
          </a:p>
          <a:p>
            <a:pPr marL="342900" indent="-342900">
              <a:buFont typeface="+mj-lt"/>
              <a:buAutoNum type="arabicPeriod"/>
            </a:pPr>
            <a:r>
              <a:rPr lang="da-DK" dirty="0"/>
              <a:t>Konkretiser jeres idé og kom med et skriftligt oplæg.</a:t>
            </a:r>
          </a:p>
          <a:p>
            <a:pPr marL="342900" indent="-342900">
              <a:buFont typeface="+mj-lt"/>
              <a:buAutoNum type="arabicPeriod"/>
            </a:pPr>
            <a:r>
              <a:rPr lang="da-DK" dirty="0"/>
              <a:t>IFS giver jer rådgivning og kontakter relevante fonde for at afprøve jeres idé.</a:t>
            </a:r>
          </a:p>
          <a:p>
            <a:pPr marL="342900" indent="-342900">
              <a:buFont typeface="+mj-lt"/>
              <a:buAutoNum type="arabicPeriod"/>
            </a:pPr>
            <a:r>
              <a:rPr lang="da-DK" dirty="0"/>
              <a:t>Vi udarbejder i fællesskab jeres ansøgning. </a:t>
            </a:r>
          </a:p>
          <a:p>
            <a:pPr marL="342900" indent="-342900">
              <a:buFont typeface="+mj-lt"/>
              <a:buAutoNum type="arabicPeriod"/>
            </a:pPr>
            <a:r>
              <a:rPr lang="da-DK" dirty="0"/>
              <a:t>I sender ansøgningen til fonden. </a:t>
            </a:r>
          </a:p>
          <a:p>
            <a:pPr marL="0" indent="0">
              <a:buNone/>
            </a:pPr>
            <a:r>
              <a:rPr lang="da-DK" dirty="0"/>
              <a:t>Det er vigtigt at være opmærksom på fristen for ansøgning hos de forskellige fonde. Nogle har løbende uddelinger andre har uddelinger 2-4 gange årligt. </a:t>
            </a:r>
          </a:p>
          <a:p>
            <a:pPr marL="0" indent="0">
              <a:buNone/>
            </a:pPr>
            <a:r>
              <a:rPr lang="da-DK" dirty="0"/>
              <a:t>OBS! De fleste fonde giver ikke støtte til foreningens almindelige drift. Derfor anbefaler IFS, at foreningen løbende tænker i alternativer for at øge foreningens indtægter til driften. Fx arrangementer, stævner, events, mm. </a:t>
            </a:r>
          </a:p>
          <a:p>
            <a:pPr marL="0" indent="0">
              <a:buNone/>
            </a:pPr>
            <a:r>
              <a:rPr lang="da-DK" dirty="0"/>
              <a:t>Mange fonde har et krav om medfinansiering til jeres initiativ/aktivitet/projekt, hvorfor det skal tænkes ind i jeres budget ved ansøgning. </a:t>
            </a:r>
          </a:p>
          <a:p>
            <a:pPr marL="0" indent="0">
              <a:buNone/>
            </a:pPr>
            <a:r>
              <a:rPr lang="da-DK" dirty="0"/>
              <a:t>Læs mere på </a:t>
            </a:r>
            <a:r>
              <a:rPr lang="da-DK" dirty="0">
                <a:hlinkClick r:id="rId2"/>
              </a:rPr>
              <a:t>DGI’s hjemmeside. </a:t>
            </a:r>
            <a:endParaRPr lang="da-DK" dirty="0"/>
          </a:p>
          <a:p>
            <a:pPr marL="0" indent="0">
              <a:buNone/>
            </a:pPr>
            <a:endParaRPr lang="da-DK" dirty="0"/>
          </a:p>
        </p:txBody>
      </p:sp>
    </p:spTree>
    <p:extLst>
      <p:ext uri="{BB962C8B-B14F-4D97-AF65-F5344CB8AC3E}">
        <p14:creationId xmlns:p14="http://schemas.microsoft.com/office/powerpoint/2010/main" val="18604266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B61671-CDCC-4C05-9C20-3B29BB7E7E36}"/>
              </a:ext>
            </a:extLst>
          </p:cNvPr>
          <p:cNvSpPr>
            <a:spLocks noGrp="1"/>
          </p:cNvSpPr>
          <p:nvPr>
            <p:ph type="title"/>
          </p:nvPr>
        </p:nvSpPr>
        <p:spPr/>
        <p:txBody>
          <a:bodyPr/>
          <a:lstStyle/>
          <a:p>
            <a:r>
              <a:rPr lang="da-DK" dirty="0"/>
              <a:t>Hvorfor være Folkeoplysende?</a:t>
            </a:r>
          </a:p>
        </p:txBody>
      </p:sp>
      <p:sp>
        <p:nvSpPr>
          <p:cNvPr id="3" name="Pladsholder til indhold 2">
            <a:extLst>
              <a:ext uri="{FF2B5EF4-FFF2-40B4-BE49-F238E27FC236}">
                <a16:creationId xmlns:a16="http://schemas.microsoft.com/office/drawing/2014/main" id="{087D9C8D-5A99-4E42-8F7D-E2F0CAE94025}"/>
              </a:ext>
            </a:extLst>
          </p:cNvPr>
          <p:cNvSpPr>
            <a:spLocks noGrp="1"/>
          </p:cNvSpPr>
          <p:nvPr>
            <p:ph idx="1"/>
          </p:nvPr>
        </p:nvSpPr>
        <p:spPr>
          <a:xfrm>
            <a:off x="2231136" y="2638044"/>
            <a:ext cx="7729728" cy="3014611"/>
          </a:xfrm>
        </p:spPr>
        <p:txBody>
          <a:bodyPr>
            <a:normAutofit/>
          </a:bodyPr>
          <a:lstStyle/>
          <a:p>
            <a:r>
              <a:rPr lang="da-DK" dirty="0"/>
              <a:t>I får mulighed for at søge en bredere vifte af tilskud og puljer, der kun er forbeholdt de folkeoplysende foreninger.</a:t>
            </a:r>
          </a:p>
          <a:p>
            <a:r>
              <a:rPr lang="da-DK" dirty="0"/>
              <a:t>Dette gælder bl.a. medlemstilskud, talent- og elitestøtte, lokaletilskud, partnerskaber og idrætspuljen.</a:t>
            </a:r>
          </a:p>
          <a:p>
            <a:r>
              <a:rPr lang="da-DK" dirty="0"/>
              <a:t>I har </a:t>
            </a:r>
            <a:r>
              <a:rPr lang="da-DK" u="sng" dirty="0"/>
              <a:t>krav</a:t>
            </a:r>
            <a:r>
              <a:rPr lang="da-DK" dirty="0"/>
              <a:t> på at få stillet ledige egnende kommunale lokaler gratis til rådighed til jeres aktivitet.</a:t>
            </a:r>
          </a:p>
        </p:txBody>
      </p:sp>
    </p:spTree>
    <p:extLst>
      <p:ext uri="{BB962C8B-B14F-4D97-AF65-F5344CB8AC3E}">
        <p14:creationId xmlns:p14="http://schemas.microsoft.com/office/powerpoint/2010/main" val="3240116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9D2EE8-7B27-42DE-A496-2E598273D6FB}"/>
              </a:ext>
            </a:extLst>
          </p:cNvPr>
          <p:cNvSpPr>
            <a:spLocks noGrp="1"/>
          </p:cNvSpPr>
          <p:nvPr>
            <p:ph type="title"/>
          </p:nvPr>
        </p:nvSpPr>
        <p:spPr/>
        <p:txBody>
          <a:bodyPr/>
          <a:lstStyle/>
          <a:p>
            <a:r>
              <a:rPr lang="da-DK" dirty="0"/>
              <a:t>Generelle frister</a:t>
            </a:r>
          </a:p>
        </p:txBody>
      </p:sp>
      <p:sp>
        <p:nvSpPr>
          <p:cNvPr id="3" name="Pladsholder til indhold 2">
            <a:extLst>
              <a:ext uri="{FF2B5EF4-FFF2-40B4-BE49-F238E27FC236}">
                <a16:creationId xmlns:a16="http://schemas.microsoft.com/office/drawing/2014/main" id="{E274F94B-ABA3-4A2A-A9D0-01BCA43B65DD}"/>
              </a:ext>
            </a:extLst>
          </p:cNvPr>
          <p:cNvSpPr>
            <a:spLocks noGrp="1"/>
          </p:cNvSpPr>
          <p:nvPr>
            <p:ph idx="1"/>
          </p:nvPr>
        </p:nvSpPr>
        <p:spPr>
          <a:xfrm>
            <a:off x="2231136" y="2638043"/>
            <a:ext cx="7729728" cy="3698101"/>
          </a:xfrm>
        </p:spPr>
        <p:txBody>
          <a:bodyPr>
            <a:noAutofit/>
          </a:bodyPr>
          <a:lstStyle/>
          <a:p>
            <a:pPr marL="0" indent="0">
              <a:buNone/>
            </a:pPr>
            <a:r>
              <a:rPr lang="da-DK" sz="1600" dirty="0"/>
              <a:t>Godkendelse som folkeoplysende forening: 		Løbende </a:t>
            </a:r>
          </a:p>
          <a:p>
            <a:pPr marL="0" indent="0">
              <a:buNone/>
            </a:pPr>
            <a:r>
              <a:rPr lang="da-DK" sz="1600" dirty="0"/>
              <a:t>Børneattester: 				Løbende</a:t>
            </a:r>
          </a:p>
          <a:p>
            <a:pPr marL="0" indent="0">
              <a:buNone/>
            </a:pPr>
            <a:r>
              <a:rPr lang="da-DK" sz="1600" dirty="0"/>
              <a:t>Lokaletilskud: 				31. januar </a:t>
            </a:r>
          </a:p>
          <a:p>
            <a:pPr marL="0" indent="0">
              <a:buNone/>
            </a:pPr>
            <a:r>
              <a:rPr lang="da-DK" sz="1600" dirty="0"/>
              <a:t>Partnerskaber: 				1. marts</a:t>
            </a:r>
          </a:p>
          <a:p>
            <a:pPr marL="0" indent="0">
              <a:buNone/>
            </a:pPr>
            <a:r>
              <a:rPr lang="da-DK" sz="1600" dirty="0"/>
              <a:t>Regnskab: 					31. marts </a:t>
            </a:r>
          </a:p>
          <a:p>
            <a:pPr marL="0" indent="0">
              <a:buNone/>
            </a:pPr>
            <a:r>
              <a:rPr lang="da-DK" sz="1600" dirty="0"/>
              <a:t>Særarrangementer:				1. april</a:t>
            </a:r>
          </a:p>
          <a:p>
            <a:pPr marL="0" indent="0">
              <a:buNone/>
            </a:pPr>
            <a:r>
              <a:rPr lang="da-DK" sz="1600" dirty="0"/>
              <a:t>Aflysning af særarrangementer			1. oktober</a:t>
            </a:r>
          </a:p>
          <a:p>
            <a:pPr marL="0" indent="0">
              <a:buNone/>
            </a:pPr>
            <a:r>
              <a:rPr lang="da-DK" sz="1600" dirty="0"/>
              <a:t>Idræts- og fritidspuljen:			15. august</a:t>
            </a:r>
          </a:p>
          <a:p>
            <a:pPr marL="0" indent="0">
              <a:buNone/>
            </a:pPr>
            <a:r>
              <a:rPr lang="da-DK" sz="1600" dirty="0"/>
              <a:t>Tilskud til træner-, leder- og lærerkurser:	 	1. november </a:t>
            </a:r>
          </a:p>
          <a:p>
            <a:pPr marL="0" indent="0">
              <a:buNone/>
            </a:pPr>
            <a:r>
              <a:rPr lang="da-DK" sz="1600" dirty="0"/>
              <a:t>Medlemstilskud: 				31. december </a:t>
            </a:r>
          </a:p>
        </p:txBody>
      </p:sp>
    </p:spTree>
    <p:extLst>
      <p:ext uri="{BB962C8B-B14F-4D97-AF65-F5344CB8AC3E}">
        <p14:creationId xmlns:p14="http://schemas.microsoft.com/office/powerpoint/2010/main" val="17296056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9D2EE8-7B27-42DE-A496-2E598273D6FB}"/>
              </a:ext>
            </a:extLst>
          </p:cNvPr>
          <p:cNvSpPr>
            <a:spLocks noGrp="1"/>
          </p:cNvSpPr>
          <p:nvPr>
            <p:ph type="title"/>
          </p:nvPr>
        </p:nvSpPr>
        <p:spPr/>
        <p:txBody>
          <a:bodyPr/>
          <a:lstStyle/>
          <a:p>
            <a:r>
              <a:rPr lang="da-DK" dirty="0" err="1"/>
              <a:t>MedlemsTilskud</a:t>
            </a:r>
            <a:endParaRPr lang="da-DK" dirty="0"/>
          </a:p>
        </p:txBody>
      </p:sp>
      <p:sp>
        <p:nvSpPr>
          <p:cNvPr id="3" name="Pladsholder til indhold 2">
            <a:extLst>
              <a:ext uri="{FF2B5EF4-FFF2-40B4-BE49-F238E27FC236}">
                <a16:creationId xmlns:a16="http://schemas.microsoft.com/office/drawing/2014/main" id="{E274F94B-ABA3-4A2A-A9D0-01BCA43B65DD}"/>
              </a:ext>
            </a:extLst>
          </p:cNvPr>
          <p:cNvSpPr>
            <a:spLocks noGrp="1"/>
          </p:cNvSpPr>
          <p:nvPr>
            <p:ph idx="1"/>
          </p:nvPr>
        </p:nvSpPr>
        <p:spPr>
          <a:xfrm>
            <a:off x="2231136" y="2609469"/>
            <a:ext cx="7729728" cy="3101983"/>
          </a:xfrm>
        </p:spPr>
        <p:txBody>
          <a:bodyPr>
            <a:normAutofit/>
          </a:bodyPr>
          <a:lstStyle/>
          <a:p>
            <a:r>
              <a:rPr lang="da-DK" dirty="0"/>
              <a:t>Hvis din forening er folkeoplysende, har I mulighed for at søge medlemstilskud.</a:t>
            </a:r>
          </a:p>
          <a:p>
            <a:r>
              <a:rPr lang="da-DK" dirty="0"/>
              <a:t>Tilskuddet beregnes på basis af antal medlemmer under 25 år. </a:t>
            </a:r>
          </a:p>
          <a:p>
            <a:r>
              <a:rPr lang="da-DK" dirty="0"/>
              <a:t>Tilskuddet ansøges fremadrettet og baseres på foreningens medlemsoplysninger i det Centrale Foreningsregister (CFR). </a:t>
            </a:r>
          </a:p>
          <a:p>
            <a:r>
              <a:rPr lang="da-DK" u="sng" dirty="0"/>
              <a:t>Vigtige datoer: </a:t>
            </a:r>
          </a:p>
          <a:p>
            <a:pPr lvl="1"/>
            <a:r>
              <a:rPr lang="da-DK" dirty="0"/>
              <a:t>Foreningens medlemsoplysninger skal registreres i CFR (</a:t>
            </a:r>
            <a:r>
              <a:rPr lang="da-DK" dirty="0">
                <a:hlinkClick r:id="rId2"/>
              </a:rPr>
              <a:t>www.medlemstal.dk</a:t>
            </a:r>
            <a:r>
              <a:rPr lang="da-DK" dirty="0"/>
              <a:t>) inden d. 31. december i kalenderåret. </a:t>
            </a:r>
          </a:p>
          <a:p>
            <a:pPr lvl="1"/>
            <a:r>
              <a:rPr lang="da-DK" dirty="0"/>
              <a:t>Udbetaling sker senest 1. maj det følgende år.</a:t>
            </a:r>
          </a:p>
        </p:txBody>
      </p:sp>
    </p:spTree>
    <p:extLst>
      <p:ext uri="{BB962C8B-B14F-4D97-AF65-F5344CB8AC3E}">
        <p14:creationId xmlns:p14="http://schemas.microsoft.com/office/powerpoint/2010/main" val="3083430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DE745F-FD0E-4AC0-99FA-3732DFF66426}"/>
              </a:ext>
            </a:extLst>
          </p:cNvPr>
          <p:cNvSpPr>
            <a:spLocks noGrp="1"/>
          </p:cNvSpPr>
          <p:nvPr>
            <p:ph type="title"/>
          </p:nvPr>
        </p:nvSpPr>
        <p:spPr/>
        <p:txBody>
          <a:bodyPr/>
          <a:lstStyle/>
          <a:p>
            <a:r>
              <a:rPr lang="da-DK" dirty="0"/>
              <a:t>Lokaletilskud</a:t>
            </a:r>
          </a:p>
        </p:txBody>
      </p:sp>
      <p:sp>
        <p:nvSpPr>
          <p:cNvPr id="3" name="Pladsholder til indhold 2">
            <a:extLst>
              <a:ext uri="{FF2B5EF4-FFF2-40B4-BE49-F238E27FC236}">
                <a16:creationId xmlns:a16="http://schemas.microsoft.com/office/drawing/2014/main" id="{061E57AB-EEBB-4BC2-99C5-7BDE926C417F}"/>
              </a:ext>
            </a:extLst>
          </p:cNvPr>
          <p:cNvSpPr>
            <a:spLocks noGrp="1"/>
          </p:cNvSpPr>
          <p:nvPr>
            <p:ph idx="1"/>
          </p:nvPr>
        </p:nvSpPr>
        <p:spPr>
          <a:xfrm>
            <a:off x="2231136" y="2638045"/>
            <a:ext cx="7729728" cy="3438905"/>
          </a:xfrm>
        </p:spPr>
        <p:txBody>
          <a:bodyPr>
            <a:normAutofit/>
          </a:bodyPr>
          <a:lstStyle/>
          <a:p>
            <a:r>
              <a:rPr lang="da-DK" dirty="0"/>
              <a:t>Hvis din forening er folkeoplysende, kan I søge om tilskud til driftsudgifterne af egne eller lejede lokaler i forbindelse med aktiviteter for medlemmer under 25 år. </a:t>
            </a:r>
          </a:p>
          <a:p>
            <a:r>
              <a:rPr lang="da-DK" dirty="0"/>
              <a:t>Ansøgningen sendes via aktivigreve.dk, hvor der også findes en specifik </a:t>
            </a:r>
            <a:r>
              <a:rPr lang="da-DK" dirty="0">
                <a:hlinkClick r:id="rId2"/>
              </a:rPr>
              <a:t>vejledning</a:t>
            </a:r>
            <a:r>
              <a:rPr lang="da-DK" dirty="0"/>
              <a:t>. </a:t>
            </a:r>
          </a:p>
          <a:p>
            <a:r>
              <a:rPr lang="da-DK" dirty="0"/>
              <a:t>Det er kultur- og fritidsudvalget der godkender ansøgningen. Læs mere om retningslinjerne på side 3 i </a:t>
            </a:r>
            <a:r>
              <a:rPr lang="da-DK" dirty="0">
                <a:hlinkClick r:id="rId3"/>
              </a:rPr>
              <a:t>Greveordningen</a:t>
            </a:r>
            <a:r>
              <a:rPr lang="da-DK" dirty="0"/>
              <a:t>. </a:t>
            </a:r>
            <a:endParaRPr lang="da-DK" dirty="0">
              <a:highlight>
                <a:srgbClr val="FFFF00"/>
              </a:highlight>
            </a:endParaRPr>
          </a:p>
          <a:p>
            <a:r>
              <a:rPr lang="da-DK" u="sng" dirty="0"/>
              <a:t>Vigtige datoer:</a:t>
            </a:r>
          </a:p>
          <a:p>
            <a:pPr lvl="1"/>
            <a:r>
              <a:rPr lang="da-DK" dirty="0"/>
              <a:t>Ansøgning om tilskud skal sendes via </a:t>
            </a:r>
            <a:r>
              <a:rPr lang="da-DK" dirty="0">
                <a:hlinkClick r:id="rId4"/>
              </a:rPr>
              <a:t>www.aktivigreve.dk</a:t>
            </a:r>
            <a:r>
              <a:rPr lang="da-DK" dirty="0"/>
              <a:t> senest d. 31. januar</a:t>
            </a:r>
          </a:p>
          <a:p>
            <a:pPr lvl="1"/>
            <a:r>
              <a:rPr lang="da-DK" dirty="0"/>
              <a:t> Udbetaling kan forventes i maj</a:t>
            </a:r>
          </a:p>
          <a:p>
            <a:endParaRPr lang="da-DK" dirty="0"/>
          </a:p>
          <a:p>
            <a:endParaRPr lang="da-DK" dirty="0"/>
          </a:p>
        </p:txBody>
      </p:sp>
    </p:spTree>
    <p:extLst>
      <p:ext uri="{BB962C8B-B14F-4D97-AF65-F5344CB8AC3E}">
        <p14:creationId xmlns:p14="http://schemas.microsoft.com/office/powerpoint/2010/main" val="1328142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813BDE-C01A-4E58-B67F-6CA33FB15496}"/>
              </a:ext>
            </a:extLst>
          </p:cNvPr>
          <p:cNvSpPr>
            <a:spLocks noGrp="1"/>
          </p:cNvSpPr>
          <p:nvPr>
            <p:ph type="title"/>
          </p:nvPr>
        </p:nvSpPr>
        <p:spPr/>
        <p:txBody>
          <a:bodyPr/>
          <a:lstStyle/>
          <a:p>
            <a:r>
              <a:rPr lang="da-DK" dirty="0"/>
              <a:t>Tilskud til Kurser</a:t>
            </a:r>
          </a:p>
        </p:txBody>
      </p:sp>
      <p:sp>
        <p:nvSpPr>
          <p:cNvPr id="3" name="Pladsholder til indhold 2">
            <a:extLst>
              <a:ext uri="{FF2B5EF4-FFF2-40B4-BE49-F238E27FC236}">
                <a16:creationId xmlns:a16="http://schemas.microsoft.com/office/drawing/2014/main" id="{7D9A2B99-5006-422B-9CDF-CAA3739E27DF}"/>
              </a:ext>
            </a:extLst>
          </p:cNvPr>
          <p:cNvSpPr>
            <a:spLocks noGrp="1"/>
          </p:cNvSpPr>
          <p:nvPr>
            <p:ph idx="1"/>
          </p:nvPr>
        </p:nvSpPr>
        <p:spPr>
          <a:xfrm>
            <a:off x="2231136" y="2371726"/>
            <a:ext cx="7729728" cy="3924300"/>
          </a:xfrm>
        </p:spPr>
        <p:txBody>
          <a:bodyPr>
            <a:normAutofit/>
          </a:bodyPr>
          <a:lstStyle/>
          <a:p>
            <a:r>
              <a:rPr lang="da-DK" dirty="0"/>
              <a:t>Hvis din forening er folkeoplysende, kan I søge om refundering af udgifter til træner-, leder- eller lærerkurser på max 2000 kr. per person per år.  </a:t>
            </a:r>
          </a:p>
          <a:p>
            <a:r>
              <a:rPr lang="da-DK" dirty="0"/>
              <a:t>Vær opmærksom på at der IKKE kan søges tilskud til: deltagelse i møder, konferencer, trænings- og sommerlejre samt rejseomkostninger. </a:t>
            </a:r>
          </a:p>
          <a:p>
            <a:r>
              <a:rPr lang="da-DK" dirty="0"/>
              <a:t>Tilskuddet kan blive reduceret, hvis den totale mængde ansøgninger overstiger puljen til tilskud. </a:t>
            </a:r>
          </a:p>
          <a:p>
            <a:r>
              <a:rPr lang="da-DK" dirty="0"/>
              <a:t>Vigtige datoer: </a:t>
            </a:r>
          </a:p>
          <a:p>
            <a:pPr lvl="1"/>
            <a:r>
              <a:rPr lang="da-DK" dirty="0"/>
              <a:t>Tilskud søges via </a:t>
            </a:r>
            <a:r>
              <a:rPr lang="da-DK" dirty="0">
                <a:hlinkClick r:id="rId2"/>
              </a:rPr>
              <a:t>www.aktivigreve.dk</a:t>
            </a:r>
            <a:r>
              <a:rPr lang="da-DK" dirty="0"/>
              <a:t> senest d. 1. november (for perioden 1. november året før og frem til 31. oktober samme år). </a:t>
            </a:r>
          </a:p>
          <a:p>
            <a:pPr lvl="1"/>
            <a:r>
              <a:rPr lang="da-DK" dirty="0"/>
              <a:t>Udbetaling kan forventes inden årets udgang. </a:t>
            </a:r>
          </a:p>
          <a:p>
            <a:pPr lvl="1"/>
            <a:endParaRPr lang="da-DK" dirty="0"/>
          </a:p>
          <a:p>
            <a:pPr marL="0" indent="0">
              <a:buNone/>
            </a:pPr>
            <a:endParaRPr lang="da-DK" dirty="0"/>
          </a:p>
        </p:txBody>
      </p:sp>
    </p:spTree>
    <p:extLst>
      <p:ext uri="{BB962C8B-B14F-4D97-AF65-F5344CB8AC3E}">
        <p14:creationId xmlns:p14="http://schemas.microsoft.com/office/powerpoint/2010/main" val="100748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9D2EE8-7B27-42DE-A496-2E598273D6FB}"/>
              </a:ext>
            </a:extLst>
          </p:cNvPr>
          <p:cNvSpPr>
            <a:spLocks noGrp="1"/>
          </p:cNvSpPr>
          <p:nvPr>
            <p:ph type="title"/>
          </p:nvPr>
        </p:nvSpPr>
        <p:spPr/>
        <p:txBody>
          <a:bodyPr/>
          <a:lstStyle/>
          <a:p>
            <a:r>
              <a:rPr lang="da-DK" dirty="0"/>
              <a:t>Elite og talentstøtte</a:t>
            </a:r>
          </a:p>
        </p:txBody>
      </p:sp>
      <p:sp>
        <p:nvSpPr>
          <p:cNvPr id="3" name="Pladsholder til indhold 2">
            <a:extLst>
              <a:ext uri="{FF2B5EF4-FFF2-40B4-BE49-F238E27FC236}">
                <a16:creationId xmlns:a16="http://schemas.microsoft.com/office/drawing/2014/main" id="{E274F94B-ABA3-4A2A-A9D0-01BCA43B65DD}"/>
              </a:ext>
            </a:extLst>
          </p:cNvPr>
          <p:cNvSpPr>
            <a:spLocks noGrp="1"/>
          </p:cNvSpPr>
          <p:nvPr>
            <p:ph idx="1"/>
          </p:nvPr>
        </p:nvSpPr>
        <p:spPr>
          <a:xfrm>
            <a:off x="2231136" y="2599944"/>
            <a:ext cx="7729728" cy="3680784"/>
          </a:xfrm>
        </p:spPr>
        <p:txBody>
          <a:bodyPr>
            <a:normAutofit fontScale="92500"/>
          </a:bodyPr>
          <a:lstStyle/>
          <a:p>
            <a:r>
              <a:rPr lang="da-DK" sz="1700" dirty="0"/>
              <a:t>Hvis din forening er folkeoplysende, har I mulighed for, at komme i betragtning til elite- og talentstøtte.</a:t>
            </a:r>
          </a:p>
          <a:p>
            <a:r>
              <a:rPr lang="da-DK" sz="1700" dirty="0"/>
              <a:t>Dette gør I ved at udfylde en kontaktformular via jeres foreningslogin på </a:t>
            </a:r>
            <a:r>
              <a:rPr lang="da-DK" sz="1700" dirty="0">
                <a:hlinkClick r:id="rId2"/>
              </a:rPr>
              <a:t>aktivigreve.dk</a:t>
            </a:r>
            <a:r>
              <a:rPr lang="da-DK" sz="1700" dirty="0"/>
              <a:t>.</a:t>
            </a:r>
          </a:p>
          <a:p>
            <a:pPr lvl="1"/>
            <a:r>
              <a:rPr lang="da-DK" sz="1700" dirty="0"/>
              <a:t>Gå ind under fanen ”tilskud og puljer” og find herefter ”Idræts og fritidspuljerne”. Under afsnittet ”Elite og Talentstøtte” finder du linket til kontaktformularen. </a:t>
            </a:r>
          </a:p>
          <a:p>
            <a:r>
              <a:rPr lang="da-DK" sz="1700" dirty="0"/>
              <a:t>I vil efterfølgende blive kontaktet af Idræts- og </a:t>
            </a:r>
            <a:r>
              <a:rPr lang="da-DK" sz="1700" dirty="0" err="1"/>
              <a:t>FritidsSekretariatet</a:t>
            </a:r>
            <a:r>
              <a:rPr lang="da-DK" sz="1700" dirty="0"/>
              <a:t> mhp. en afklaring om jeres mulighed for støtte. </a:t>
            </a:r>
          </a:p>
          <a:p>
            <a:r>
              <a:rPr lang="da-DK" sz="1700" dirty="0"/>
              <a:t>Læs mere om de konkrete krav til at få elite- og talentstøtte på side 3 i </a:t>
            </a:r>
            <a:r>
              <a:rPr lang="da-DK" sz="1700" dirty="0">
                <a:hlinkClick r:id="rId3"/>
              </a:rPr>
              <a:t>orienteringsmaterialet om idrætspuljen</a:t>
            </a:r>
            <a:r>
              <a:rPr lang="da-DK" sz="1700" dirty="0"/>
              <a:t>.</a:t>
            </a:r>
          </a:p>
          <a:p>
            <a:r>
              <a:rPr lang="da-DK" sz="1700" u="sng" dirty="0"/>
              <a:t>Vigtige datoer: </a:t>
            </a:r>
          </a:p>
          <a:p>
            <a:pPr lvl="1"/>
            <a:r>
              <a:rPr lang="da-DK" sz="1700" dirty="0"/>
              <a:t>Deadline for at anmode om støtte er den 15. august.</a:t>
            </a:r>
          </a:p>
          <a:p>
            <a:endParaRPr lang="da-DK" dirty="0"/>
          </a:p>
        </p:txBody>
      </p:sp>
    </p:spTree>
    <p:extLst>
      <p:ext uri="{BB962C8B-B14F-4D97-AF65-F5344CB8AC3E}">
        <p14:creationId xmlns:p14="http://schemas.microsoft.com/office/powerpoint/2010/main" val="24905306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9D2EE8-7B27-42DE-A496-2E598273D6FB}"/>
              </a:ext>
            </a:extLst>
          </p:cNvPr>
          <p:cNvSpPr>
            <a:spLocks noGrp="1"/>
          </p:cNvSpPr>
          <p:nvPr>
            <p:ph type="title"/>
          </p:nvPr>
        </p:nvSpPr>
        <p:spPr/>
        <p:txBody>
          <a:bodyPr/>
          <a:lstStyle/>
          <a:p>
            <a:r>
              <a:rPr lang="da-DK" dirty="0"/>
              <a:t>Partnerskaber</a:t>
            </a:r>
          </a:p>
        </p:txBody>
      </p:sp>
      <p:sp>
        <p:nvSpPr>
          <p:cNvPr id="3" name="Pladsholder til indhold 2">
            <a:extLst>
              <a:ext uri="{FF2B5EF4-FFF2-40B4-BE49-F238E27FC236}">
                <a16:creationId xmlns:a16="http://schemas.microsoft.com/office/drawing/2014/main" id="{E274F94B-ABA3-4A2A-A9D0-01BCA43B65DD}"/>
              </a:ext>
            </a:extLst>
          </p:cNvPr>
          <p:cNvSpPr>
            <a:spLocks noGrp="1"/>
          </p:cNvSpPr>
          <p:nvPr>
            <p:ph idx="1"/>
          </p:nvPr>
        </p:nvSpPr>
        <p:spPr>
          <a:xfrm>
            <a:off x="2231136" y="2638044"/>
            <a:ext cx="7729728" cy="3855120"/>
          </a:xfrm>
        </p:spPr>
        <p:txBody>
          <a:bodyPr>
            <a:normAutofit fontScale="92500" lnSpcReduction="20000"/>
          </a:bodyPr>
          <a:lstStyle/>
          <a:p>
            <a:r>
              <a:rPr lang="da-DK" sz="1900" dirty="0"/>
              <a:t>Hvis din forening er folkeoplysende, så har I mulighed for at indgå et partnerskab med Greve Kommune.</a:t>
            </a:r>
          </a:p>
          <a:p>
            <a:r>
              <a:rPr lang="da-DK" sz="1900" dirty="0"/>
              <a:t>Partnerskaber har til formål at understøtte foreningsinitiativer der bidrager til Kultur-, Idræts-, og Fritidspolitikkens ambitioner og grundlæggende værdier.</a:t>
            </a:r>
          </a:p>
          <a:p>
            <a:r>
              <a:rPr lang="da-DK" sz="1900" dirty="0"/>
              <a:t>Et partnerskab løber fra august og et eller to år frem. </a:t>
            </a:r>
          </a:p>
          <a:p>
            <a:r>
              <a:rPr lang="da-DK" sz="1900" dirty="0"/>
              <a:t>Ansøgning sker via jeres foreningslogin på </a:t>
            </a:r>
            <a:r>
              <a:rPr lang="da-DK" sz="1900" dirty="0">
                <a:hlinkClick r:id="rId2"/>
              </a:rPr>
              <a:t>www.aktivigreve.dk</a:t>
            </a:r>
            <a:r>
              <a:rPr lang="da-DK" sz="1900" dirty="0"/>
              <a:t>. </a:t>
            </a:r>
          </a:p>
          <a:p>
            <a:r>
              <a:rPr lang="da-DK" sz="1900" dirty="0">
                <a:hlinkClick r:id="rId3"/>
              </a:rPr>
              <a:t>Kontakt IFS </a:t>
            </a:r>
            <a:r>
              <a:rPr lang="da-DK" sz="1900" dirty="0"/>
              <a:t>for vejledning ift. ansøgningsmateriale og –procedure.</a:t>
            </a:r>
          </a:p>
          <a:p>
            <a:r>
              <a:rPr lang="da-DK" sz="1900" u="sng" dirty="0"/>
              <a:t>Vigtige datoer:</a:t>
            </a:r>
          </a:p>
          <a:p>
            <a:pPr lvl="1"/>
            <a:r>
              <a:rPr lang="da-DK" sz="1700" dirty="0"/>
              <a:t>Ansøgningsfristen er d. 1. marts. </a:t>
            </a:r>
          </a:p>
          <a:p>
            <a:pPr lvl="1"/>
            <a:r>
              <a:rPr lang="da-DK" sz="1700" dirty="0"/>
              <a:t>Kultur- og Fritidsudvalget vurderer ansøgninger på udvalgsmødet i maj.</a:t>
            </a:r>
            <a:r>
              <a:rPr lang="da-DK" sz="1800" dirty="0"/>
              <a:t> </a:t>
            </a:r>
          </a:p>
          <a:p>
            <a:pPr lvl="1"/>
            <a:r>
              <a:rPr lang="da-DK" sz="1700" dirty="0"/>
              <a:t>Alle tildelte partnerskaber udbetales indenfor samme budgetår uanset om det er et- eller toårigt. </a:t>
            </a:r>
          </a:p>
          <a:p>
            <a:pPr lvl="1"/>
            <a:endParaRPr lang="da-DK" sz="1700" dirty="0"/>
          </a:p>
        </p:txBody>
      </p:sp>
    </p:spTree>
    <p:extLst>
      <p:ext uri="{BB962C8B-B14F-4D97-AF65-F5344CB8AC3E}">
        <p14:creationId xmlns:p14="http://schemas.microsoft.com/office/powerpoint/2010/main" val="105073204"/>
      </p:ext>
    </p:extLst>
  </p:cSld>
  <p:clrMapOvr>
    <a:masterClrMapping/>
  </p:clrMapOvr>
</p:sld>
</file>

<file path=ppt/theme/theme1.xml><?xml version="1.0" encoding="utf-8"?>
<a:theme xmlns:a="http://schemas.openxmlformats.org/drawingml/2006/main" name="Pakke">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TM10001115[[fn=Pakke]]</Template>
  <TotalTime>4921</TotalTime>
  <Words>1929</Words>
  <Application>Microsoft Office PowerPoint</Application>
  <PresentationFormat>Widescreen</PresentationFormat>
  <Paragraphs>147</Paragraphs>
  <Slides>21</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21</vt:i4>
      </vt:variant>
    </vt:vector>
  </HeadingPairs>
  <TitlesOfParts>
    <vt:vector size="25" baseType="lpstr">
      <vt:lpstr>Arial</vt:lpstr>
      <vt:lpstr>Calibri</vt:lpstr>
      <vt:lpstr>Gill Sans MT</vt:lpstr>
      <vt:lpstr>Pakke</vt:lpstr>
      <vt:lpstr>Foreningsguiden </vt:lpstr>
      <vt:lpstr>ny forening</vt:lpstr>
      <vt:lpstr>Hvorfor være Folkeoplysende?</vt:lpstr>
      <vt:lpstr>Generelle frister</vt:lpstr>
      <vt:lpstr>MedlemsTilskud</vt:lpstr>
      <vt:lpstr>Lokaletilskud</vt:lpstr>
      <vt:lpstr>Tilskud til Kurser</vt:lpstr>
      <vt:lpstr>Elite og talentstøtte</vt:lpstr>
      <vt:lpstr>Partnerskaber</vt:lpstr>
      <vt:lpstr>Børneattester</vt:lpstr>
      <vt:lpstr>§18-tilskud</vt:lpstr>
      <vt:lpstr>Regnskab</vt:lpstr>
      <vt:lpstr>Idræts- og fritidspuljen</vt:lpstr>
      <vt:lpstr>Tilskud til handicapaktiviteter</vt:lpstr>
      <vt:lpstr>Lokaler - sæsonfordeling</vt:lpstr>
      <vt:lpstr>Lokaler</vt:lpstr>
      <vt:lpstr>Særarrangementer </vt:lpstr>
      <vt:lpstr>Særarrangementer</vt:lpstr>
      <vt:lpstr>Gode råd før sæsonstart</vt:lpstr>
      <vt:lpstr>Fundraising</vt:lpstr>
      <vt:lpstr>Fundraising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Foreningsguiden</dc:title>
  <dc:creator>Christine Lumby</dc:creator>
  <cp:lastModifiedBy>Christine Lumby</cp:lastModifiedBy>
  <cp:revision>19</cp:revision>
  <dcterms:created xsi:type="dcterms:W3CDTF">2022-02-17T11:59:10Z</dcterms:created>
  <dcterms:modified xsi:type="dcterms:W3CDTF">2023-05-23T18:25:06Z</dcterms:modified>
</cp:coreProperties>
</file>